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42" r:id="rId2"/>
    <p:sldId id="270" r:id="rId3"/>
    <p:sldId id="304" r:id="rId4"/>
    <p:sldId id="271" r:id="rId5"/>
    <p:sldId id="293" r:id="rId6"/>
    <p:sldId id="294" r:id="rId7"/>
    <p:sldId id="295" r:id="rId8"/>
    <p:sldId id="296" r:id="rId9"/>
    <p:sldId id="300" r:id="rId10"/>
    <p:sldId id="354" r:id="rId11"/>
    <p:sldId id="301" r:id="rId12"/>
    <p:sldId id="353" r:id="rId13"/>
    <p:sldId id="299" r:id="rId14"/>
    <p:sldId id="302" r:id="rId15"/>
    <p:sldId id="309" r:id="rId16"/>
    <p:sldId id="312" r:id="rId17"/>
    <p:sldId id="311" r:id="rId18"/>
    <p:sldId id="355" r:id="rId19"/>
    <p:sldId id="314" r:id="rId20"/>
    <p:sldId id="316" r:id="rId21"/>
    <p:sldId id="313" r:id="rId22"/>
    <p:sldId id="317" r:id="rId23"/>
    <p:sldId id="352" r:id="rId24"/>
    <p:sldId id="356" r:id="rId25"/>
    <p:sldId id="256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8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60000"/>
    <a:srgbClr val="050000"/>
    <a:srgbClr val="04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7" autoAdjust="0"/>
    <p:restoredTop sz="94693" autoAdjust="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688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98BC2-AB29-4351-8E08-2DD1834CAE4A}" type="datetimeFigureOut">
              <a:rPr lang="en-US" smtClean="0"/>
              <a:pPr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51E82-9D51-4A12-8EB4-C4B3AD5AD0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72BF8B6-3BC5-4D92-822F-BEC735E2A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64649-5596-4374-95B5-40F691F3F9C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Note: Discard carry out of sign bit position!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64649-5596-4374-95B5-40F691F3F9C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477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0BED-0425-4A7E-9222-BDDF75D2273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Note: Discard carry out of sign bit position!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004799-034A-42AF-9089-7F0B998C10F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A8CF3-87B2-4168-85E1-F192DDDE1BA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Returning to our previous example…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E35804-C3A8-4CD5-A7D5-255187FAED17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2BF8B6-3BC5-4D92-822F-BEC735E2A76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7E3ED-DCA4-4772-B46C-AB6185A79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09185-C097-45AE-A61D-5648B9D1B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AA7F0-E5E2-4B70-BA36-7C961DACC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3F5E7-58EB-46BB-9D7F-6EEC5E310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BB635-D311-4F24-A6E3-4CB709943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F913E-33A0-46F7-9E90-982F29981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3272-F48B-4B74-8D63-5B584DDD6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F855C-84B9-47C4-9502-58C78B6C5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AC888-1F2B-4DCC-98E1-C4DBBD72B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D7E65-2D85-40C0-9B3B-4D6D12BCD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404BA-BB4F-4622-9FE9-313DCF0BC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pPr>
              <a:defRPr/>
            </a:pPr>
            <a:fld id="{54448E11-C0F5-44D2-8C79-AB7D4D59C5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2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Binary Arithmetic (Unsigned binary operands)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Signed number representations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Signed Magnitude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Diminished Radix Complement (Ones Complement)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Radix Complement (Twos Complement)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Binary Arithmetic Revisited and Overflow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Sign Extension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908" y="0"/>
            <a:ext cx="9119092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 smtClean="0"/>
              <a:t>Twos Complement – Special Cases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1007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3600" dirty="0">
                <a:solidFill>
                  <a:srgbClr val="FF0000"/>
                </a:solidFill>
                <a:latin typeface="+mj-lt"/>
              </a:rPr>
              <a:t>Example:  </a:t>
            </a:r>
            <a:r>
              <a:rPr lang="en-US" sz="3600" dirty="0">
                <a:latin typeface="+mj-lt"/>
              </a:rPr>
              <a:t>Take Twos Complement (RC) </a:t>
            </a:r>
          </a:p>
          <a:p>
            <a:r>
              <a:rPr lang="en-US" sz="3600" dirty="0">
                <a:latin typeface="+mj-lt"/>
              </a:rPr>
              <a:t>                  of 0000 (0</a:t>
            </a:r>
            <a:r>
              <a:rPr lang="en-US" sz="3600" baseline="-25000" dirty="0">
                <a:latin typeface="+mj-lt"/>
              </a:rPr>
              <a:t>10</a:t>
            </a:r>
            <a:r>
              <a:rPr lang="en-US" sz="3600" dirty="0">
                <a:latin typeface="+mj-lt"/>
              </a:rPr>
              <a:t>)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914400" y="2895600"/>
            <a:ext cx="101822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0000</a:t>
            </a:r>
          </a:p>
          <a:p>
            <a:pPr algn="ctr"/>
            <a:endParaRPr lang="en-US" sz="3200">
              <a:latin typeface="+mj-lt"/>
            </a:endParaRPr>
          </a:p>
          <a:p>
            <a:pPr algn="ctr"/>
            <a:r>
              <a:rPr lang="en-US" sz="3200">
                <a:latin typeface="+mj-lt"/>
              </a:rPr>
              <a:t>1111</a:t>
            </a:r>
          </a:p>
          <a:p>
            <a:pPr algn="ctr"/>
            <a:r>
              <a:rPr lang="en-US" sz="3200" u="sng">
                <a:latin typeface="+mj-lt"/>
              </a:rPr>
              <a:t> +   1</a:t>
            </a:r>
          </a:p>
          <a:p>
            <a:pPr algn="ctr"/>
            <a:r>
              <a:rPr lang="en-US" sz="3200">
                <a:latin typeface="+mj-lt"/>
              </a:rPr>
              <a:t>0000</a:t>
            </a: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 flipH="1">
            <a:off x="1981200" y="41910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352800" y="3962400"/>
            <a:ext cx="1802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Complement</a:t>
            </a:r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flipH="1">
            <a:off x="2057400" y="4724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354388" y="4495800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+mj-lt"/>
              </a:rPr>
              <a:t>Add One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1371600" y="35798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1143000" y="35798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914400" y="35798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992187" y="5743445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+mj-lt"/>
              </a:rPr>
              <a:t>Ignore carry out of MSB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22443" y="6332795"/>
            <a:ext cx="631287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dirty="0"/>
              <a:t>Note: Discard carry out of sign bit position!</a:t>
            </a:r>
          </a:p>
        </p:txBody>
      </p:sp>
      <p:sp>
        <p:nvSpPr>
          <p:cNvPr id="3" name="Rectangle 2"/>
          <p:cNvSpPr/>
          <p:nvPr/>
        </p:nvSpPr>
        <p:spPr>
          <a:xfrm>
            <a:off x="5860683" y="3764479"/>
            <a:ext cx="316022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/>
              <a:t>Only one representation for 0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085027" y="4424065"/>
            <a:ext cx="3902535" cy="737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6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Twos Complement – Special Cases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1007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3600" dirty="0">
                <a:solidFill>
                  <a:srgbClr val="FF0000"/>
                </a:solidFill>
                <a:latin typeface="+mj-lt"/>
              </a:rPr>
              <a:t>Example:  </a:t>
            </a:r>
            <a:r>
              <a:rPr lang="en-US" sz="3600" dirty="0">
                <a:latin typeface="+mj-lt"/>
              </a:rPr>
              <a:t>Take Twos Complement (RC) </a:t>
            </a:r>
          </a:p>
          <a:p>
            <a:r>
              <a:rPr lang="en-US" sz="3600" dirty="0">
                <a:latin typeface="+mj-lt"/>
              </a:rPr>
              <a:t>                  of 1000 (-8</a:t>
            </a:r>
            <a:r>
              <a:rPr lang="en-US" sz="3600" baseline="-25000" dirty="0">
                <a:latin typeface="+mj-lt"/>
              </a:rPr>
              <a:t>10</a:t>
            </a:r>
            <a:r>
              <a:rPr lang="en-US" sz="3600" dirty="0">
                <a:latin typeface="+mj-lt"/>
              </a:rPr>
              <a:t>)  (most negative)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90600" y="3048000"/>
            <a:ext cx="101822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1000</a:t>
            </a:r>
          </a:p>
          <a:p>
            <a:pPr algn="ctr"/>
            <a:endParaRPr lang="en-US" sz="3200">
              <a:latin typeface="+mj-lt"/>
            </a:endParaRPr>
          </a:p>
          <a:p>
            <a:pPr algn="ctr"/>
            <a:r>
              <a:rPr lang="en-US" sz="3200">
                <a:latin typeface="+mj-lt"/>
              </a:rPr>
              <a:t>0111</a:t>
            </a:r>
          </a:p>
          <a:p>
            <a:pPr algn="ctr"/>
            <a:r>
              <a:rPr lang="en-US" sz="3200" u="sng">
                <a:latin typeface="+mj-lt"/>
              </a:rPr>
              <a:t> +   1</a:t>
            </a:r>
          </a:p>
          <a:p>
            <a:pPr algn="ctr"/>
            <a:r>
              <a:rPr lang="en-US" sz="3200">
                <a:latin typeface="+mj-lt"/>
              </a:rPr>
              <a:t>1000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2057400" y="4343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429000" y="4114800"/>
            <a:ext cx="1802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Complement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2133600" y="48768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430588" y="4648200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+mj-lt"/>
              </a:rPr>
              <a:t>Add One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447800" y="37322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219200" y="37322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990600" y="3732213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>
                <a:latin typeface="+mj-lt"/>
              </a:rPr>
              <a:t>1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4762500" y="2772905"/>
            <a:ext cx="414809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j-lt"/>
              </a:rPr>
              <a:t>Can’t represent</a:t>
            </a:r>
          </a:p>
          <a:p>
            <a:pPr algn="ctr"/>
            <a:r>
              <a:rPr lang="en-US" dirty="0" smtClean="0">
                <a:latin typeface="+mj-lt"/>
              </a:rPr>
              <a:t>Complement of the most </a:t>
            </a:r>
            <a:r>
              <a:rPr lang="en-US" dirty="0">
                <a:latin typeface="+mj-lt"/>
              </a:rPr>
              <a:t>negative </a:t>
            </a:r>
            <a:r>
              <a:rPr lang="en-US" dirty="0" smtClean="0">
                <a:latin typeface="+mj-lt"/>
              </a:rPr>
              <a:t>number</a:t>
            </a:r>
            <a:endParaRPr lang="en-US" dirty="0">
              <a:latin typeface="+mj-l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11</a:t>
            </a:fld>
            <a:endParaRPr lang="en-US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7851" y="5972562"/>
            <a:ext cx="516359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1000 (-8</a:t>
            </a:r>
            <a:r>
              <a:rPr lang="en-US" baseline="-25000" dirty="0"/>
              <a:t>10</a:t>
            </a:r>
            <a:r>
              <a:rPr lang="en-US" dirty="0"/>
              <a:t>)  </a:t>
            </a:r>
            <a:r>
              <a:rPr lang="en-US" dirty="0" smtClean="0"/>
              <a:t>is the most negative number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89886" y="2735108"/>
            <a:ext cx="6463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-8</a:t>
            </a:r>
            <a:r>
              <a:rPr lang="en-US" baseline="-25000" dirty="0"/>
              <a:t>10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008827" y="3076961"/>
            <a:ext cx="488188" cy="221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906869" y="4012278"/>
            <a:ext cx="293702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+8</a:t>
            </a:r>
            <a:r>
              <a:rPr lang="en-US" baseline="-25000" dirty="0" smtClean="0"/>
              <a:t>10 </a:t>
            </a:r>
            <a:r>
              <a:rPr lang="en-US" dirty="0" smtClean="0"/>
              <a:t>is not represented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Conversions of Signed Representations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5565"/>
            <a:ext cx="8305800" cy="500149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From decimal</a:t>
            </a:r>
          </a:p>
          <a:p>
            <a:pPr lvl="1">
              <a:defRPr/>
            </a:pPr>
            <a:r>
              <a:rPr lang="en-US" dirty="0" smtClean="0"/>
              <a:t>Represent the absolute value of the number in UB</a:t>
            </a:r>
          </a:p>
          <a:p>
            <a:pPr lvl="1">
              <a:defRPr/>
            </a:pPr>
            <a:r>
              <a:rPr lang="en-US" dirty="0" smtClean="0"/>
              <a:t>Use the correct number of bits (add leading 0s)</a:t>
            </a:r>
          </a:p>
          <a:p>
            <a:pPr lvl="1">
              <a:defRPr/>
            </a:pPr>
            <a:r>
              <a:rPr lang="en-US" dirty="0" smtClean="0"/>
              <a:t>If the decimal number is negative, use the appropriate rule to negate the representation</a:t>
            </a:r>
          </a:p>
          <a:p>
            <a:pPr lvl="2">
              <a:defRPr/>
            </a:pPr>
            <a:r>
              <a:rPr lang="en-US" dirty="0" smtClean="0"/>
              <a:t>S/M – complement the sign bit</a:t>
            </a:r>
          </a:p>
          <a:p>
            <a:pPr lvl="2">
              <a:defRPr/>
            </a:pPr>
            <a:r>
              <a:rPr lang="en-US" dirty="0" smtClean="0"/>
              <a:t>DRC (ones complement) – complement every bit</a:t>
            </a:r>
          </a:p>
          <a:p>
            <a:pPr lvl="2">
              <a:defRPr/>
            </a:pPr>
            <a:r>
              <a:rPr lang="en-US" dirty="0" smtClean="0"/>
              <a:t>RC (twos complement) – complement every bit, add 1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To decimal</a:t>
            </a:r>
          </a:p>
          <a:p>
            <a:pPr lvl="1">
              <a:defRPr/>
            </a:pPr>
            <a:r>
              <a:rPr lang="en-US" dirty="0" smtClean="0"/>
              <a:t>If number is +, convert from UB to decimal (done!)</a:t>
            </a:r>
          </a:p>
          <a:p>
            <a:pPr lvl="1">
              <a:defRPr/>
            </a:pPr>
            <a:r>
              <a:rPr lang="en-US" dirty="0" smtClean="0"/>
              <a:t>If number is - use appropriate rule to negate it (obtain its absolute value)</a:t>
            </a:r>
          </a:p>
          <a:p>
            <a:pPr lvl="2">
              <a:defRPr/>
            </a:pPr>
            <a:r>
              <a:rPr lang="en-US" dirty="0" smtClean="0"/>
              <a:t>S/M – complement the sign bit</a:t>
            </a:r>
          </a:p>
          <a:p>
            <a:pPr lvl="2">
              <a:defRPr/>
            </a:pPr>
            <a:r>
              <a:rPr lang="en-US" dirty="0" smtClean="0"/>
              <a:t>DRC (ones complement) – complement every bit</a:t>
            </a:r>
          </a:p>
          <a:p>
            <a:pPr lvl="2">
              <a:defRPr/>
            </a:pPr>
            <a:r>
              <a:rPr lang="en-US" dirty="0" smtClean="0"/>
              <a:t>RC (twos complement) – complement every bit, add 1</a:t>
            </a:r>
          </a:p>
          <a:p>
            <a:pPr lvl="1">
              <a:defRPr/>
            </a:pPr>
            <a:r>
              <a:rPr lang="en-US" dirty="0" smtClean="0"/>
              <a:t>Convert this (positive) number as though UB to decimal</a:t>
            </a:r>
          </a:p>
          <a:p>
            <a:pPr lvl="1">
              <a:defRPr/>
            </a:pPr>
            <a:r>
              <a:rPr lang="en-US" dirty="0" smtClean="0"/>
              <a:t>Add a negative sign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553200" y="1334732"/>
            <a:ext cx="2355132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dirty="0"/>
              <a:t>Unsigned Binary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00800" y="1714500"/>
            <a:ext cx="263769" cy="24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73425" y="2907336"/>
            <a:ext cx="2234907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dirty="0"/>
              <a:t>Sign Magnitude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765431" y="3138169"/>
            <a:ext cx="18991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23057"/>
            <a:ext cx="914400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en-US" sz="2000" dirty="0"/>
              <a:t>BCD (which we’ll see shortly) was used in very early 4-bit microprocessors, but 2s complement is universally used now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18846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 smtClean="0"/>
              <a:t>Why do we use RC</a:t>
            </a:r>
            <a:br>
              <a:rPr lang="en-US" dirty="0" smtClean="0"/>
            </a:br>
            <a:r>
              <a:rPr lang="en-US" dirty="0" smtClean="0"/>
              <a:t>(Twos Complement)?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823" y="1522585"/>
            <a:ext cx="7772400" cy="4522076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 smtClean="0"/>
              <a:t>Only </a:t>
            </a:r>
            <a:r>
              <a:rPr lang="en-US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representation for </a:t>
            </a:r>
            <a:r>
              <a:rPr lang="en-US" dirty="0" smtClean="0">
                <a:solidFill>
                  <a:srgbClr val="FF0000"/>
                </a:solidFill>
              </a:rPr>
              <a:t>zero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Simplified Addition</a:t>
            </a:r>
          </a:p>
          <a:p>
            <a:pPr lvl="1" eaLnBrk="1" hangingPunct="1"/>
            <a:r>
              <a:rPr lang="en-US" dirty="0" smtClean="0"/>
              <a:t>Sign Magnitude Addition</a:t>
            </a:r>
          </a:p>
          <a:p>
            <a:pPr lvl="2" eaLnBrk="1" hangingPunct="1"/>
            <a:r>
              <a:rPr lang="en-US" dirty="0" smtClean="0"/>
              <a:t>Must consider two operands without sign bits</a:t>
            </a:r>
          </a:p>
          <a:p>
            <a:pPr lvl="2" eaLnBrk="1" hangingPunct="1"/>
            <a:r>
              <a:rPr lang="en-US" dirty="0" smtClean="0"/>
              <a:t>If sign bits same: perform add, check overflow</a:t>
            </a:r>
          </a:p>
          <a:p>
            <a:pPr lvl="2" eaLnBrk="1" hangingPunct="1"/>
            <a:r>
              <a:rPr lang="en-US" dirty="0" smtClean="0"/>
              <a:t>If sign bits different: subtract (two cases)</a:t>
            </a:r>
          </a:p>
          <a:p>
            <a:pPr lvl="3" eaLnBrk="1" hangingPunct="1"/>
            <a:r>
              <a:rPr lang="en-US" dirty="0" smtClean="0"/>
              <a:t>+A and – B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A – B</a:t>
            </a:r>
          </a:p>
          <a:p>
            <a:pPr lvl="3" eaLnBrk="1" hangingPunct="1"/>
            <a:r>
              <a:rPr lang="en-US" dirty="0" smtClean="0"/>
              <a:t>– A and + B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B – A</a:t>
            </a:r>
          </a:p>
          <a:p>
            <a:pPr lvl="2" eaLnBrk="1" hangingPunct="1"/>
            <a:r>
              <a:rPr lang="en-US" dirty="0" smtClean="0"/>
              <a:t>Generate correct sign bit for sum</a:t>
            </a:r>
          </a:p>
          <a:p>
            <a:pPr lvl="1" eaLnBrk="1" hangingPunct="1"/>
            <a:r>
              <a:rPr lang="en-US" dirty="0" smtClean="0"/>
              <a:t>Radix Complement (Twos Complement) Addition</a:t>
            </a:r>
          </a:p>
          <a:p>
            <a:pPr lvl="2" eaLnBrk="1" hangingPunct="1"/>
            <a:r>
              <a:rPr lang="en-US" dirty="0" smtClean="0"/>
              <a:t>Just add!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Simple Subtraction</a:t>
            </a:r>
          </a:p>
          <a:p>
            <a:pPr lvl="1" eaLnBrk="1" hangingPunct="1"/>
            <a:r>
              <a:rPr lang="en-US" dirty="0" smtClean="0"/>
              <a:t>Done via addition</a:t>
            </a:r>
          </a:p>
          <a:p>
            <a:pPr lvl="2" eaLnBrk="1" hangingPunct="1"/>
            <a:r>
              <a:rPr lang="en-US" dirty="0" smtClean="0"/>
              <a:t>A + B</a:t>
            </a:r>
          </a:p>
          <a:p>
            <a:pPr lvl="2" eaLnBrk="1" hangingPunct="1"/>
            <a:r>
              <a:rPr lang="en-US" dirty="0" smtClean="0"/>
              <a:t>A – B = A + (-B)</a:t>
            </a:r>
          </a:p>
          <a:p>
            <a:pPr lvl="2" eaLnBrk="1" hangingPunct="1"/>
            <a:r>
              <a:rPr lang="en-US" dirty="0" smtClean="0"/>
              <a:t>Caution: Can’t take negative of most negative number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68662" y="6538546"/>
            <a:ext cx="1905000" cy="457200"/>
          </a:xfrm>
        </p:spPr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Arithmetic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96917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Unsigned Binary (UB)</a:t>
            </a:r>
          </a:p>
          <a:p>
            <a:pPr eaLnBrk="1" hangingPunct="1"/>
            <a:r>
              <a:rPr lang="en-US" dirty="0" smtClean="0"/>
              <a:t>Signed Binary (SB)</a:t>
            </a:r>
          </a:p>
          <a:p>
            <a:pPr eaLnBrk="1" hangingPunct="1"/>
            <a:r>
              <a:rPr lang="en-US" dirty="0" smtClean="0"/>
              <a:t>Diminished Radix Complement (DRC)</a:t>
            </a:r>
          </a:p>
          <a:p>
            <a:pPr lvl="1" eaLnBrk="1" hangingPunct="1"/>
            <a:r>
              <a:rPr lang="en-US" dirty="0" smtClean="0"/>
              <a:t>1s complement</a:t>
            </a:r>
          </a:p>
          <a:p>
            <a:pPr eaLnBrk="1" hangingPunct="1"/>
            <a:r>
              <a:rPr lang="en-US" dirty="0" smtClean="0"/>
              <a:t>Radix Complement (RC)</a:t>
            </a:r>
          </a:p>
          <a:p>
            <a:pPr lvl="1" eaLnBrk="1" hangingPunct="1"/>
            <a:r>
              <a:rPr lang="en-US" dirty="0" smtClean="0"/>
              <a:t>2s complement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7260024" y="3239814"/>
            <a:ext cx="425667" cy="7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54156" y="3042744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Rarely used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 smtClean="0"/>
              <a:t>Radix Complement (RC) or </a:t>
            </a:r>
            <a:r>
              <a:rPr lang="en-US" dirty="0" smtClean="0">
                <a:solidFill>
                  <a:srgbClr val="FF0000"/>
                </a:solidFill>
              </a:rPr>
              <a:t>Twos Complement  Addition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>Examples (4-bit word)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105401" y="3581400"/>
            <a:ext cx="1757363" cy="2149475"/>
            <a:chOff x="3216" y="2256"/>
            <a:chExt cx="1107" cy="1354"/>
          </a:xfrm>
        </p:grpSpPr>
        <p:sp>
          <p:nvSpPr>
            <p:cNvPr id="18451" name="Text Box 5"/>
            <p:cNvSpPr txBox="1">
              <a:spLocks noChangeArrowheads="1"/>
            </p:cNvSpPr>
            <p:nvPr/>
          </p:nvSpPr>
          <p:spPr bwMode="auto">
            <a:xfrm>
              <a:off x="3552" y="2448"/>
              <a:ext cx="771" cy="1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0101</a:t>
              </a:r>
            </a:p>
            <a:p>
              <a:r>
                <a:rPr lang="en-US" sz="4000" u="sng">
                  <a:latin typeface="+mj-lt"/>
                </a:rPr>
                <a:t>1001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18452" name="Text Box 6"/>
            <p:cNvSpPr txBox="1">
              <a:spLocks noChangeArrowheads="1"/>
            </p:cNvSpPr>
            <p:nvPr/>
          </p:nvSpPr>
          <p:spPr bwMode="auto">
            <a:xfrm>
              <a:off x="3216" y="2880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18453" name="Rectangle 9"/>
            <p:cNvSpPr>
              <a:spLocks noChangeArrowheads="1"/>
            </p:cNvSpPr>
            <p:nvPr/>
          </p:nvSpPr>
          <p:spPr bwMode="auto">
            <a:xfrm>
              <a:off x="3888" y="225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18454" name="Text Box 12"/>
            <p:cNvSpPr txBox="1">
              <a:spLocks noChangeArrowheads="1"/>
            </p:cNvSpPr>
            <p:nvPr/>
          </p:nvSpPr>
          <p:spPr bwMode="auto">
            <a:xfrm>
              <a:off x="3264" y="3168"/>
              <a:ext cx="10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1110</a:t>
              </a:r>
            </a:p>
          </p:txBody>
        </p:sp>
      </p:grpSp>
      <p:sp>
        <p:nvSpPr>
          <p:cNvPr id="76822" name="Oval 22"/>
          <p:cNvSpPr>
            <a:spLocks noChangeArrowheads="1"/>
          </p:cNvSpPr>
          <p:nvPr/>
        </p:nvSpPr>
        <p:spPr bwMode="auto">
          <a:xfrm>
            <a:off x="1055688" y="5334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217488" y="60960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Ignore carry out of MSB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1131888" y="2849563"/>
            <a:ext cx="13676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7 + (-2)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5410200" y="2849563"/>
            <a:ext cx="13676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5 + (-7)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2667000" y="4038600"/>
            <a:ext cx="12827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7</a:t>
            </a:r>
          </a:p>
          <a:p>
            <a:pPr algn="ctr"/>
            <a:r>
              <a:rPr lang="en-US" sz="4000" u="sng">
                <a:latin typeface="+mj-lt"/>
              </a:rPr>
              <a:t>+ (-2)</a:t>
            </a:r>
          </a:p>
          <a:p>
            <a:pPr algn="ctr"/>
            <a:r>
              <a:rPr lang="en-US" sz="4000">
                <a:latin typeface="+mj-lt"/>
              </a:rPr>
              <a:t>     5</a:t>
            </a:r>
          </a:p>
        </p:txBody>
      </p:sp>
      <p:sp>
        <p:nvSpPr>
          <p:cNvPr id="76829" name="Text Box 29"/>
          <p:cNvSpPr txBox="1">
            <a:spLocks noChangeArrowheads="1"/>
          </p:cNvSpPr>
          <p:nvPr/>
        </p:nvSpPr>
        <p:spPr bwMode="auto">
          <a:xfrm>
            <a:off x="7239000" y="3886200"/>
            <a:ext cx="12827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5</a:t>
            </a:r>
          </a:p>
          <a:p>
            <a:pPr algn="ctr"/>
            <a:r>
              <a:rPr lang="en-US" sz="4000" u="sng">
                <a:latin typeface="+mj-lt"/>
              </a:rPr>
              <a:t>+ (-7)</a:t>
            </a:r>
          </a:p>
          <a:p>
            <a:pPr algn="ctr"/>
            <a:r>
              <a:rPr lang="en-US" sz="4000">
                <a:latin typeface="+mj-lt"/>
              </a:rPr>
              <a:t>   (-2)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22288" y="3733800"/>
            <a:ext cx="2057400" cy="2149475"/>
            <a:chOff x="329" y="2352"/>
            <a:chExt cx="1296" cy="1354"/>
          </a:xfrm>
        </p:grpSpPr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665" y="2544"/>
              <a:ext cx="916" cy="1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  0111</a:t>
              </a:r>
            </a:p>
            <a:p>
              <a:r>
                <a:rPr lang="en-US" sz="4000" u="sng">
                  <a:latin typeface="+mj-lt"/>
                </a:rPr>
                <a:t>  1110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18446" name="Text Box 15"/>
            <p:cNvSpPr txBox="1">
              <a:spLocks noChangeArrowheads="1"/>
            </p:cNvSpPr>
            <p:nvPr/>
          </p:nvSpPr>
          <p:spPr bwMode="auto">
            <a:xfrm>
              <a:off x="329" y="2928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18447" name="Rectangle 18"/>
            <p:cNvSpPr>
              <a:spLocks noChangeArrowheads="1"/>
            </p:cNvSpPr>
            <p:nvPr/>
          </p:nvSpPr>
          <p:spPr bwMode="auto">
            <a:xfrm>
              <a:off x="1001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18448" name="Rectangle 19"/>
            <p:cNvSpPr>
              <a:spLocks noChangeArrowheads="1"/>
            </p:cNvSpPr>
            <p:nvPr/>
          </p:nvSpPr>
          <p:spPr bwMode="auto">
            <a:xfrm>
              <a:off x="857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18449" name="Text Box 20"/>
            <p:cNvSpPr txBox="1">
              <a:spLocks noChangeArrowheads="1"/>
            </p:cNvSpPr>
            <p:nvPr/>
          </p:nvSpPr>
          <p:spPr bwMode="auto">
            <a:xfrm>
              <a:off x="473" y="3264"/>
              <a:ext cx="115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10101</a:t>
              </a:r>
            </a:p>
          </p:txBody>
        </p:sp>
        <p:sp>
          <p:nvSpPr>
            <p:cNvPr id="18450" name="Rectangle 30"/>
            <p:cNvSpPr>
              <a:spLocks noChangeArrowheads="1"/>
            </p:cNvSpPr>
            <p:nvPr/>
          </p:nvSpPr>
          <p:spPr bwMode="auto">
            <a:xfrm>
              <a:off x="672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</p:grpSp>
      <p:sp>
        <p:nvSpPr>
          <p:cNvPr id="76831" name="Oval 31"/>
          <p:cNvSpPr>
            <a:spLocks noChangeArrowheads="1"/>
          </p:cNvSpPr>
          <p:nvPr/>
        </p:nvSpPr>
        <p:spPr bwMode="auto">
          <a:xfrm>
            <a:off x="1066800" y="3657600"/>
            <a:ext cx="304800" cy="5715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15</a:t>
            </a:fld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2" grpId="0" animBg="1"/>
      <p:bldP spid="76823" grpId="0" autoUpdateAnimBg="0"/>
      <p:bldP spid="76824" grpId="0" autoUpdateAnimBg="0"/>
      <p:bldP spid="76826" grpId="0" autoUpdateAnimBg="0"/>
      <p:bldP spid="76828" grpId="0" autoUpdateAnimBg="0"/>
      <p:bldP spid="76829" grpId="0" autoUpdateAnimBg="0"/>
      <p:bldP spid="768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Radix Complement (RC) or Twos Complement Addition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>Examples (4-bit word)</a:t>
            </a:r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217488" y="60960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Ignore carry out of MSB</a:t>
            </a:r>
          </a:p>
        </p:txBody>
      </p:sp>
      <p:sp>
        <p:nvSpPr>
          <p:cNvPr id="81935" name="Text Box 15"/>
          <p:cNvSpPr txBox="1">
            <a:spLocks noChangeArrowheads="1"/>
          </p:cNvSpPr>
          <p:nvPr/>
        </p:nvSpPr>
        <p:spPr bwMode="auto">
          <a:xfrm>
            <a:off x="1065213" y="2849563"/>
            <a:ext cx="14927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-7 + (-2)</a:t>
            </a:r>
          </a:p>
        </p:txBody>
      </p: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2667000" y="4038600"/>
            <a:ext cx="12827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-7</a:t>
            </a:r>
          </a:p>
          <a:p>
            <a:pPr algn="ctr"/>
            <a:r>
              <a:rPr lang="en-US" sz="4000" u="sng">
                <a:latin typeface="+mj-lt"/>
              </a:rPr>
              <a:t>+ (-2)</a:t>
            </a:r>
          </a:p>
          <a:p>
            <a:pPr algn="ctr"/>
            <a:r>
              <a:rPr lang="en-US" sz="4000">
                <a:latin typeface="+mj-lt"/>
              </a:rPr>
              <a:t>    -9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22288" y="3733800"/>
            <a:ext cx="2057400" cy="2149475"/>
            <a:chOff x="329" y="2352"/>
            <a:chExt cx="1296" cy="1354"/>
          </a:xfrm>
        </p:grpSpPr>
        <p:sp>
          <p:nvSpPr>
            <p:cNvPr id="19470" name="Text Box 4"/>
            <p:cNvSpPr txBox="1">
              <a:spLocks noChangeArrowheads="1"/>
            </p:cNvSpPr>
            <p:nvPr/>
          </p:nvSpPr>
          <p:spPr bwMode="auto">
            <a:xfrm>
              <a:off x="665" y="2544"/>
              <a:ext cx="916" cy="1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  1001</a:t>
              </a:r>
            </a:p>
            <a:p>
              <a:r>
                <a:rPr lang="en-US" sz="4000" u="sng">
                  <a:latin typeface="+mj-lt"/>
                </a:rPr>
                <a:t>  1110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19471" name="Text Box 5"/>
            <p:cNvSpPr txBox="1">
              <a:spLocks noChangeArrowheads="1"/>
            </p:cNvSpPr>
            <p:nvPr/>
          </p:nvSpPr>
          <p:spPr bwMode="auto">
            <a:xfrm>
              <a:off x="329" y="2928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19472" name="Text Box 8"/>
            <p:cNvSpPr txBox="1">
              <a:spLocks noChangeArrowheads="1"/>
            </p:cNvSpPr>
            <p:nvPr/>
          </p:nvSpPr>
          <p:spPr bwMode="auto">
            <a:xfrm>
              <a:off x="473" y="3264"/>
              <a:ext cx="115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10111</a:t>
              </a:r>
            </a:p>
          </p:txBody>
        </p:sp>
        <p:sp>
          <p:nvSpPr>
            <p:cNvPr id="19473" name="Rectangle 19"/>
            <p:cNvSpPr>
              <a:spLocks noChangeArrowheads="1"/>
            </p:cNvSpPr>
            <p:nvPr/>
          </p:nvSpPr>
          <p:spPr bwMode="auto">
            <a:xfrm>
              <a:off x="672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</p:grp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5867400" y="5943600"/>
            <a:ext cx="17251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+mj-lt"/>
              </a:rPr>
              <a:t>-9 &lt; - (2</a:t>
            </a:r>
            <a:r>
              <a:rPr lang="en-US" sz="3200" baseline="30000">
                <a:solidFill>
                  <a:srgbClr val="FF0000"/>
                </a:solidFill>
                <a:latin typeface="+mj-lt"/>
              </a:rPr>
              <a:t>3</a:t>
            </a:r>
            <a:r>
              <a:rPr lang="en-US" sz="320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4648200" y="3048000"/>
            <a:ext cx="41433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+mj-lt"/>
              </a:rPr>
              <a:t>We added two negative numbers and got a positive result!</a:t>
            </a:r>
          </a:p>
        </p:txBody>
      </p:sp>
      <p:sp>
        <p:nvSpPr>
          <p:cNvPr id="81943" name="Oval 23"/>
          <p:cNvSpPr>
            <a:spLocks noChangeArrowheads="1"/>
          </p:cNvSpPr>
          <p:nvPr/>
        </p:nvSpPr>
        <p:spPr bwMode="auto">
          <a:xfrm>
            <a:off x="1371600" y="5334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81944" name="Oval 24"/>
          <p:cNvSpPr>
            <a:spLocks noChangeArrowheads="1"/>
          </p:cNvSpPr>
          <p:nvPr/>
        </p:nvSpPr>
        <p:spPr bwMode="auto">
          <a:xfrm>
            <a:off x="1295400" y="47244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81945" name="Oval 25"/>
          <p:cNvSpPr>
            <a:spLocks noChangeArrowheads="1"/>
          </p:cNvSpPr>
          <p:nvPr/>
        </p:nvSpPr>
        <p:spPr bwMode="auto">
          <a:xfrm>
            <a:off x="1295400" y="4191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5638800" y="5334000"/>
            <a:ext cx="2011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+mj-lt"/>
              </a:rPr>
              <a:t>Overflow!!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16</a:t>
            </a:fld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4" grpId="0" autoUpdateAnimBg="0"/>
      <p:bldP spid="81935" grpId="0" autoUpdateAnimBg="0"/>
      <p:bldP spid="81937" grpId="0" autoUpdateAnimBg="0"/>
      <p:bldP spid="81941" grpId="0" autoUpdateAnimBg="0"/>
      <p:bldP spid="81942" grpId="0" autoUpdateAnimBg="0"/>
      <p:bldP spid="81943" grpId="0" animBg="1"/>
      <p:bldP spid="81944" grpId="0" animBg="1"/>
      <p:bldP spid="81945" grpId="0" animBg="1"/>
      <p:bldP spid="8194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631" y="1377462"/>
            <a:ext cx="8115300" cy="4741984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Carry and Overflow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Carry and Overflow</a:t>
            </a:r>
          </a:p>
        </p:txBody>
      </p:sp>
      <p:sp>
        <p:nvSpPr>
          <p:cNvPr id="21507" name="Text Box 27"/>
          <p:cNvSpPr txBox="1">
            <a:spLocks noChangeArrowheads="1"/>
          </p:cNvSpPr>
          <p:nvPr/>
        </p:nvSpPr>
        <p:spPr bwMode="auto">
          <a:xfrm>
            <a:off x="685800" y="1828800"/>
            <a:ext cx="5038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Is this an overflow condition?</a:t>
            </a:r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685800" y="5562600"/>
            <a:ext cx="816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If this is an unsigned binary (UB) number – Yes!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492250" y="2819400"/>
            <a:ext cx="3048000" cy="2225675"/>
            <a:chOff x="940" y="1776"/>
            <a:chExt cx="1920" cy="1402"/>
          </a:xfrm>
        </p:grpSpPr>
        <p:sp>
          <p:nvSpPr>
            <p:cNvPr id="21510" name="Text Box 4"/>
            <p:cNvSpPr txBox="1">
              <a:spLocks noChangeArrowheads="1"/>
            </p:cNvSpPr>
            <p:nvPr/>
          </p:nvSpPr>
          <p:spPr bwMode="auto">
            <a:xfrm>
              <a:off x="1276" y="1968"/>
              <a:ext cx="1556" cy="1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  10101101</a:t>
              </a:r>
            </a:p>
            <a:p>
              <a:r>
                <a:rPr lang="en-US" sz="4000" u="sng">
                  <a:latin typeface="+mj-lt"/>
                </a:rPr>
                <a:t>  01101100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21511" name="Text Box 5"/>
            <p:cNvSpPr txBox="1">
              <a:spLocks noChangeArrowheads="1"/>
            </p:cNvSpPr>
            <p:nvPr/>
          </p:nvSpPr>
          <p:spPr bwMode="auto">
            <a:xfrm>
              <a:off x="940" y="2352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21512" name="Text Box 6"/>
            <p:cNvSpPr txBox="1">
              <a:spLocks noChangeArrowheads="1"/>
            </p:cNvSpPr>
            <p:nvPr/>
          </p:nvSpPr>
          <p:spPr bwMode="auto">
            <a:xfrm>
              <a:off x="2092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1513" name="Rectangle 7"/>
            <p:cNvSpPr>
              <a:spLocks noChangeArrowheads="1"/>
            </p:cNvSpPr>
            <p:nvPr/>
          </p:nvSpPr>
          <p:spPr bwMode="auto">
            <a:xfrm>
              <a:off x="194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1514" name="Rectangle 8"/>
            <p:cNvSpPr>
              <a:spLocks noChangeArrowheads="1"/>
            </p:cNvSpPr>
            <p:nvPr/>
          </p:nvSpPr>
          <p:spPr bwMode="auto">
            <a:xfrm>
              <a:off x="1660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1515" name="Rectangle 9"/>
            <p:cNvSpPr>
              <a:spLocks noChangeArrowheads="1"/>
            </p:cNvSpPr>
            <p:nvPr/>
          </p:nvSpPr>
          <p:spPr bwMode="auto">
            <a:xfrm>
              <a:off x="146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1516" name="Rectangle 10"/>
            <p:cNvSpPr>
              <a:spLocks noChangeArrowheads="1"/>
            </p:cNvSpPr>
            <p:nvPr/>
          </p:nvSpPr>
          <p:spPr bwMode="auto">
            <a:xfrm>
              <a:off x="1276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1517" name="Text Box 11"/>
            <p:cNvSpPr txBox="1">
              <a:spLocks noChangeArrowheads="1"/>
            </p:cNvSpPr>
            <p:nvPr/>
          </p:nvSpPr>
          <p:spPr bwMode="auto">
            <a:xfrm>
              <a:off x="988" y="2736"/>
              <a:ext cx="1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100011001</a:t>
              </a:r>
            </a:p>
          </p:txBody>
        </p:sp>
        <p:sp>
          <p:nvSpPr>
            <p:cNvPr id="21518" name="Rectangle 23"/>
            <p:cNvSpPr>
              <a:spLocks noChangeArrowheads="1"/>
            </p:cNvSpPr>
            <p:nvPr/>
          </p:nvSpPr>
          <p:spPr bwMode="auto">
            <a:xfrm>
              <a:off x="1804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1519" name="Rectangle 24"/>
            <p:cNvSpPr>
              <a:spLocks noChangeArrowheads="1"/>
            </p:cNvSpPr>
            <p:nvPr/>
          </p:nvSpPr>
          <p:spPr bwMode="auto">
            <a:xfrm>
              <a:off x="2284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1520" name="Rectangle 25"/>
            <p:cNvSpPr>
              <a:spLocks noChangeArrowheads="1"/>
            </p:cNvSpPr>
            <p:nvPr/>
          </p:nvSpPr>
          <p:spPr bwMode="auto">
            <a:xfrm>
              <a:off x="242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1521" name="Oval 29"/>
            <p:cNvSpPr>
              <a:spLocks noChangeArrowheads="1"/>
            </p:cNvSpPr>
            <p:nvPr/>
          </p:nvSpPr>
          <p:spPr bwMode="auto">
            <a:xfrm>
              <a:off x="1296" y="2832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522" name="Oval 30"/>
            <p:cNvSpPr>
              <a:spLocks noChangeArrowheads="1"/>
            </p:cNvSpPr>
            <p:nvPr/>
          </p:nvSpPr>
          <p:spPr bwMode="auto">
            <a:xfrm>
              <a:off x="1296" y="1800"/>
              <a:ext cx="192" cy="36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18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802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Carry and Overflow</a:t>
            </a:r>
          </a:p>
        </p:txBody>
      </p:sp>
      <p:sp>
        <p:nvSpPr>
          <p:cNvPr id="22531" name="Text Box 14"/>
          <p:cNvSpPr txBox="1">
            <a:spLocks noChangeArrowheads="1"/>
          </p:cNvSpPr>
          <p:nvPr/>
        </p:nvSpPr>
        <p:spPr bwMode="auto">
          <a:xfrm>
            <a:off x="685800" y="1828800"/>
            <a:ext cx="5038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Is this an overflow condition?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9600" y="5119240"/>
            <a:ext cx="81422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+mj-lt"/>
              </a:rPr>
              <a:t>If this is a radix complement (RC) number – No!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92250" y="2625430"/>
            <a:ext cx="3048000" cy="2225675"/>
            <a:chOff x="940" y="1776"/>
            <a:chExt cx="1920" cy="1402"/>
          </a:xfrm>
        </p:grpSpPr>
        <p:sp>
          <p:nvSpPr>
            <p:cNvPr id="22535" name="Text Box 3"/>
            <p:cNvSpPr txBox="1">
              <a:spLocks noChangeArrowheads="1"/>
            </p:cNvSpPr>
            <p:nvPr/>
          </p:nvSpPr>
          <p:spPr bwMode="auto">
            <a:xfrm>
              <a:off x="1276" y="1968"/>
              <a:ext cx="1556" cy="1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  10101101</a:t>
              </a:r>
            </a:p>
            <a:p>
              <a:r>
                <a:rPr lang="en-US" sz="4000" u="sng">
                  <a:latin typeface="+mj-lt"/>
                </a:rPr>
                <a:t>  01101100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22536" name="Text Box 4"/>
            <p:cNvSpPr txBox="1">
              <a:spLocks noChangeArrowheads="1"/>
            </p:cNvSpPr>
            <p:nvPr/>
          </p:nvSpPr>
          <p:spPr bwMode="auto">
            <a:xfrm>
              <a:off x="940" y="2352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22537" name="Text Box 5"/>
            <p:cNvSpPr txBox="1">
              <a:spLocks noChangeArrowheads="1"/>
            </p:cNvSpPr>
            <p:nvPr/>
          </p:nvSpPr>
          <p:spPr bwMode="auto">
            <a:xfrm>
              <a:off x="2092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2538" name="Rectangle 6"/>
            <p:cNvSpPr>
              <a:spLocks noChangeArrowheads="1"/>
            </p:cNvSpPr>
            <p:nvPr/>
          </p:nvSpPr>
          <p:spPr bwMode="auto">
            <a:xfrm>
              <a:off x="194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2539" name="Rectangle 7"/>
            <p:cNvSpPr>
              <a:spLocks noChangeArrowheads="1"/>
            </p:cNvSpPr>
            <p:nvPr/>
          </p:nvSpPr>
          <p:spPr bwMode="auto">
            <a:xfrm>
              <a:off x="1660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2540" name="Rectangle 8"/>
            <p:cNvSpPr>
              <a:spLocks noChangeArrowheads="1"/>
            </p:cNvSpPr>
            <p:nvPr/>
          </p:nvSpPr>
          <p:spPr bwMode="auto">
            <a:xfrm>
              <a:off x="146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2541" name="Rectangle 9"/>
            <p:cNvSpPr>
              <a:spLocks noChangeArrowheads="1"/>
            </p:cNvSpPr>
            <p:nvPr/>
          </p:nvSpPr>
          <p:spPr bwMode="auto">
            <a:xfrm>
              <a:off x="1276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22542" name="Text Box 10"/>
            <p:cNvSpPr txBox="1">
              <a:spLocks noChangeArrowheads="1"/>
            </p:cNvSpPr>
            <p:nvPr/>
          </p:nvSpPr>
          <p:spPr bwMode="auto">
            <a:xfrm>
              <a:off x="988" y="2736"/>
              <a:ext cx="1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100011001</a:t>
              </a:r>
            </a:p>
          </p:txBody>
        </p:sp>
        <p:sp>
          <p:nvSpPr>
            <p:cNvPr id="22543" name="Rectangle 11"/>
            <p:cNvSpPr>
              <a:spLocks noChangeArrowheads="1"/>
            </p:cNvSpPr>
            <p:nvPr/>
          </p:nvSpPr>
          <p:spPr bwMode="auto">
            <a:xfrm>
              <a:off x="1804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2544" name="Rectangle 12"/>
            <p:cNvSpPr>
              <a:spLocks noChangeArrowheads="1"/>
            </p:cNvSpPr>
            <p:nvPr/>
          </p:nvSpPr>
          <p:spPr bwMode="auto">
            <a:xfrm>
              <a:off x="2284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2545" name="Rectangle 13"/>
            <p:cNvSpPr>
              <a:spLocks noChangeArrowheads="1"/>
            </p:cNvSpPr>
            <p:nvPr/>
          </p:nvSpPr>
          <p:spPr bwMode="auto">
            <a:xfrm>
              <a:off x="2428" y="1776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0</a:t>
              </a:r>
            </a:p>
          </p:txBody>
        </p:sp>
        <p:sp>
          <p:nvSpPr>
            <p:cNvPr id="22546" name="Oval 16"/>
            <p:cNvSpPr>
              <a:spLocks noChangeArrowheads="1"/>
            </p:cNvSpPr>
            <p:nvPr/>
          </p:nvSpPr>
          <p:spPr bwMode="auto">
            <a:xfrm>
              <a:off x="1440" y="2832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547" name="Oval 17"/>
            <p:cNvSpPr>
              <a:spLocks noChangeArrowheads="1"/>
            </p:cNvSpPr>
            <p:nvPr/>
          </p:nvSpPr>
          <p:spPr bwMode="auto">
            <a:xfrm>
              <a:off x="1440" y="2400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548" name="Oval 18"/>
            <p:cNvSpPr>
              <a:spLocks noChangeArrowheads="1"/>
            </p:cNvSpPr>
            <p:nvPr/>
          </p:nvSpPr>
          <p:spPr bwMode="auto">
            <a:xfrm>
              <a:off x="1440" y="2016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73025" y="5756550"/>
            <a:ext cx="9048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+mj-lt"/>
              </a:rPr>
              <a:t>A negative number plus a positive number cannot produce an overflow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19</a:t>
            </a:fld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3" grpId="0" autoUpdateAnimBg="0"/>
      <p:bldP spid="8398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2700" y="0"/>
            <a:ext cx="91567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 smtClean="0"/>
              <a:t>Binary Arithmetic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72009" y="1255694"/>
            <a:ext cx="61584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dirty="0">
                <a:latin typeface="+mj-lt"/>
              </a:rPr>
              <a:t>Rules for “carry” same as in decimal</a:t>
            </a:r>
          </a:p>
          <a:p>
            <a:endParaRPr lang="en-US" dirty="0">
              <a:latin typeface="+mj-lt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016977" y="3450431"/>
            <a:ext cx="977900" cy="1938338"/>
            <a:chOff x="624" y="1632"/>
            <a:chExt cx="616" cy="1221"/>
          </a:xfrm>
        </p:grpSpPr>
        <p:sp>
          <p:nvSpPr>
            <p:cNvPr id="4114" name="Text Box 4"/>
            <p:cNvSpPr txBox="1">
              <a:spLocks noChangeArrowheads="1"/>
            </p:cNvSpPr>
            <p:nvPr/>
          </p:nvSpPr>
          <p:spPr bwMode="auto">
            <a:xfrm>
              <a:off x="960" y="1632"/>
              <a:ext cx="280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0</a:t>
              </a:r>
            </a:p>
            <a:p>
              <a:r>
                <a:rPr lang="en-US" sz="4000" u="sng">
                  <a:latin typeface="+mj-lt"/>
                </a:rPr>
                <a:t>0</a:t>
              </a:r>
            </a:p>
            <a:p>
              <a:r>
                <a:rPr lang="en-US" sz="4000">
                  <a:latin typeface="+mj-lt"/>
                </a:rPr>
                <a:t>0</a:t>
              </a:r>
              <a:endParaRPr lang="en-US" sz="4000" baseline="-25000">
                <a:latin typeface="+mj-lt"/>
              </a:endParaRPr>
            </a:p>
          </p:txBody>
        </p:sp>
        <p:sp>
          <p:nvSpPr>
            <p:cNvPr id="4115" name="Text Box 27"/>
            <p:cNvSpPr txBox="1">
              <a:spLocks noChangeArrowheads="1"/>
            </p:cNvSpPr>
            <p:nvPr/>
          </p:nvSpPr>
          <p:spPr bwMode="auto">
            <a:xfrm>
              <a:off x="624" y="2016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921977" y="3450431"/>
            <a:ext cx="977900" cy="1938338"/>
            <a:chOff x="1824" y="1632"/>
            <a:chExt cx="616" cy="1221"/>
          </a:xfrm>
        </p:grpSpPr>
        <p:sp>
          <p:nvSpPr>
            <p:cNvPr id="4112" name="Text Box 29"/>
            <p:cNvSpPr txBox="1">
              <a:spLocks noChangeArrowheads="1"/>
            </p:cNvSpPr>
            <p:nvPr/>
          </p:nvSpPr>
          <p:spPr bwMode="auto">
            <a:xfrm>
              <a:off x="2160" y="1632"/>
              <a:ext cx="280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0</a:t>
              </a:r>
            </a:p>
            <a:p>
              <a:r>
                <a:rPr lang="en-US" sz="4000" u="sng">
                  <a:latin typeface="+mj-lt"/>
                </a:rPr>
                <a:t>1</a:t>
              </a:r>
            </a:p>
            <a:p>
              <a:r>
                <a:rPr lang="en-US" sz="4000">
                  <a:latin typeface="+mj-lt"/>
                </a:rPr>
                <a:t>1</a:t>
              </a:r>
              <a:endParaRPr lang="en-US" sz="4000" baseline="-25000">
                <a:latin typeface="+mj-lt"/>
              </a:endParaRPr>
            </a:p>
          </p:txBody>
        </p:sp>
        <p:sp>
          <p:nvSpPr>
            <p:cNvPr id="4113" name="Text Box 30"/>
            <p:cNvSpPr txBox="1">
              <a:spLocks noChangeArrowheads="1"/>
            </p:cNvSpPr>
            <p:nvPr/>
          </p:nvSpPr>
          <p:spPr bwMode="auto">
            <a:xfrm>
              <a:off x="1824" y="2016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674577" y="3450431"/>
            <a:ext cx="1054100" cy="1938338"/>
            <a:chOff x="2928" y="1632"/>
            <a:chExt cx="664" cy="1221"/>
          </a:xfrm>
        </p:grpSpPr>
        <p:sp>
          <p:nvSpPr>
            <p:cNvPr id="4110" name="Text Box 31"/>
            <p:cNvSpPr txBox="1">
              <a:spLocks noChangeArrowheads="1"/>
            </p:cNvSpPr>
            <p:nvPr/>
          </p:nvSpPr>
          <p:spPr bwMode="auto">
            <a:xfrm>
              <a:off x="3312" y="1632"/>
              <a:ext cx="280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1</a:t>
              </a:r>
            </a:p>
            <a:p>
              <a:r>
                <a:rPr lang="en-US" sz="4000" u="sng">
                  <a:latin typeface="+mj-lt"/>
                </a:rPr>
                <a:t>0</a:t>
              </a:r>
            </a:p>
            <a:p>
              <a:r>
                <a:rPr lang="en-US" sz="4000">
                  <a:latin typeface="+mj-lt"/>
                </a:rPr>
                <a:t>1</a:t>
              </a:r>
              <a:endParaRPr lang="en-US" sz="4000" baseline="-25000">
                <a:latin typeface="+mj-lt"/>
              </a:endParaRPr>
            </a:p>
          </p:txBody>
        </p:sp>
        <p:sp>
          <p:nvSpPr>
            <p:cNvPr id="4111" name="Text Box 32"/>
            <p:cNvSpPr txBox="1">
              <a:spLocks noChangeArrowheads="1"/>
            </p:cNvSpPr>
            <p:nvPr/>
          </p:nvSpPr>
          <p:spPr bwMode="auto">
            <a:xfrm>
              <a:off x="2928" y="2016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655780" y="3450431"/>
            <a:ext cx="1160463" cy="1938338"/>
            <a:chOff x="4176" y="1632"/>
            <a:chExt cx="731" cy="1221"/>
          </a:xfrm>
        </p:grpSpPr>
        <p:sp>
          <p:nvSpPr>
            <p:cNvPr id="4108" name="Text Box 34"/>
            <p:cNvSpPr txBox="1">
              <a:spLocks noChangeArrowheads="1"/>
            </p:cNvSpPr>
            <p:nvPr/>
          </p:nvSpPr>
          <p:spPr bwMode="auto">
            <a:xfrm>
              <a:off x="4464" y="1632"/>
              <a:ext cx="443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 dirty="0">
                  <a:latin typeface="+mj-lt"/>
                </a:rPr>
                <a:t>  1</a:t>
              </a:r>
            </a:p>
            <a:p>
              <a:r>
                <a:rPr lang="en-US" sz="4000" u="sng" dirty="0">
                  <a:latin typeface="+mj-lt"/>
                </a:rPr>
                <a:t>  1</a:t>
              </a:r>
            </a:p>
            <a:p>
              <a:r>
                <a:rPr lang="en-US" sz="4000" dirty="0">
                  <a:solidFill>
                    <a:srgbClr val="FF0000"/>
                  </a:solidFill>
                  <a:latin typeface="+mj-lt"/>
                </a:rPr>
                <a:t>1</a:t>
              </a:r>
              <a:r>
                <a:rPr lang="en-US" sz="4000" dirty="0">
                  <a:latin typeface="+mj-lt"/>
                </a:rPr>
                <a:t>0</a:t>
              </a:r>
              <a:endParaRPr lang="en-US" sz="4000" baseline="-25000" dirty="0">
                <a:latin typeface="+mj-lt"/>
              </a:endParaRPr>
            </a:p>
          </p:txBody>
        </p:sp>
        <p:sp>
          <p:nvSpPr>
            <p:cNvPr id="4109" name="Text Box 35"/>
            <p:cNvSpPr txBox="1">
              <a:spLocks noChangeArrowheads="1"/>
            </p:cNvSpPr>
            <p:nvPr/>
          </p:nvSpPr>
          <p:spPr bwMode="auto">
            <a:xfrm>
              <a:off x="4176" y="2016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</p:grp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7189177" y="3221830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7417780" y="3069431"/>
            <a:ext cx="1271588" cy="830263"/>
            <a:chOff x="4512" y="1344"/>
            <a:chExt cx="801" cy="523"/>
          </a:xfrm>
        </p:grpSpPr>
        <p:sp>
          <p:nvSpPr>
            <p:cNvPr id="4106" name="Line 45"/>
            <p:cNvSpPr>
              <a:spLocks noChangeShapeType="1"/>
            </p:cNvSpPr>
            <p:nvPr/>
          </p:nvSpPr>
          <p:spPr bwMode="auto">
            <a:xfrm flipH="1">
              <a:off x="4512" y="1536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07" name="Text Box 46"/>
            <p:cNvSpPr txBox="1">
              <a:spLocks noChangeArrowheads="1"/>
            </p:cNvSpPr>
            <p:nvPr/>
          </p:nvSpPr>
          <p:spPr bwMode="auto">
            <a:xfrm>
              <a:off x="4800" y="1344"/>
              <a:ext cx="51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+mj-lt"/>
                </a:rPr>
                <a:t>carry</a:t>
              </a:r>
            </a:p>
            <a:p>
              <a:endParaRPr lang="en-US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F855C-84B9-47C4-9502-58C78B6C5D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363916" y="2805315"/>
            <a:ext cx="310661" cy="606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94877" y="2209801"/>
            <a:ext cx="578632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Here are the rules for adding of each bit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04086" y="5416102"/>
            <a:ext cx="885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carry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945923" y="5196254"/>
            <a:ext cx="325315" cy="3516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5" grpId="0" autoUpdateAnimBg="0"/>
      <p:bldP spid="1949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Carry and Overflow</a:t>
            </a:r>
            <a:br>
              <a:rPr lang="en-US" dirty="0" smtClean="0"/>
            </a:br>
            <a:r>
              <a:rPr lang="en-US" dirty="0" smtClean="0"/>
              <a:t>Radix Complement (</a:t>
            </a:r>
            <a:r>
              <a:rPr lang="en-US" dirty="0" smtClean="0">
                <a:solidFill>
                  <a:srgbClr val="FF0000"/>
                </a:solidFill>
              </a:rPr>
              <a:t>2s Complement</a:t>
            </a:r>
            <a:r>
              <a:rPr lang="en-US" dirty="0" smtClean="0"/>
              <a:t>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09361"/>
            <a:ext cx="7772400" cy="341849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Positive + Negative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Never overflow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Negative + Negative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Overflow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Positive + Positive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Overflow possible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Detecting Overflow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If signs of addends are same and sign of sum is different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Equivalent to C</a:t>
            </a:r>
            <a:r>
              <a:rPr lang="en-US" baseline="-25000" dirty="0" smtClean="0"/>
              <a:t>SBP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¹ </a:t>
            </a:r>
            <a:r>
              <a:rPr lang="en-US" dirty="0" smtClean="0"/>
              <a:t>C</a:t>
            </a:r>
            <a:r>
              <a:rPr lang="en-US" baseline="-25000" dirty="0" smtClean="0"/>
              <a:t>SBP+1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5082957" y="5832901"/>
            <a:ext cx="2940485" cy="830997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</a:rPr>
              <a:t>C – Carry</a:t>
            </a:r>
          </a:p>
          <a:p>
            <a:r>
              <a:rPr lang="en-US" dirty="0">
                <a:solidFill>
                  <a:srgbClr val="FF0000"/>
                </a:solidFill>
                <a:latin typeface="+mj-lt"/>
              </a:rPr>
              <a:t>SBP – Sign Bit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Carry and Overflow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09800" y="3172665"/>
            <a:ext cx="247015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latin typeface="+mj-lt"/>
              </a:rPr>
              <a:t>  10101101</a:t>
            </a:r>
          </a:p>
          <a:p>
            <a:r>
              <a:rPr lang="en-US" sz="4000" u="sng" dirty="0">
                <a:latin typeface="+mj-lt"/>
              </a:rPr>
              <a:t>  01101100</a:t>
            </a:r>
          </a:p>
          <a:p>
            <a:endParaRPr lang="en-US" sz="4000" baseline="-25000" dirty="0">
              <a:latin typeface="+mj-lt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76400" y="3782265"/>
            <a:ext cx="439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+mj-lt"/>
              </a:rPr>
              <a:t>+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5052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2766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194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5146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2098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752600" y="4391865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>
                <a:latin typeface="+mj-lt"/>
              </a:rPr>
              <a:t>100011001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2514600" y="2905965"/>
            <a:ext cx="304800" cy="419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2209800" y="2905965"/>
            <a:ext cx="304800" cy="419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416050" y="1877265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</a:t>
            </a:r>
            <a:r>
              <a:rPr lang="en-US" baseline="-25000">
                <a:solidFill>
                  <a:srgbClr val="FF0000"/>
                </a:solidFill>
                <a:latin typeface="+mj-lt"/>
              </a:rPr>
              <a:t>SBP+1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514600" y="1877265"/>
            <a:ext cx="660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</a:t>
            </a:r>
            <a:r>
              <a:rPr lang="en-US" baseline="-25000">
                <a:solidFill>
                  <a:srgbClr val="FF0000"/>
                </a:solidFill>
                <a:latin typeface="+mj-lt"/>
              </a:rPr>
              <a:t>SBP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181600" y="2286000"/>
            <a:ext cx="29404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j-lt"/>
              </a:rPr>
              <a:t>C – Carry</a:t>
            </a:r>
          </a:p>
          <a:p>
            <a:r>
              <a:rPr lang="en-US" dirty="0">
                <a:solidFill>
                  <a:srgbClr val="FF0000"/>
                </a:solidFill>
                <a:latin typeface="+mj-lt"/>
              </a:rPr>
              <a:t>SBP – Sign Bit Position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057400" y="2486865"/>
            <a:ext cx="228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2743200" y="2448765"/>
            <a:ext cx="1524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0480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8100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4038600" y="286786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21</a:t>
            </a:fld>
            <a:endParaRPr lang="en-US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05200" y="1505756"/>
            <a:ext cx="185538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SBP</a:t>
            </a:r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= </a:t>
            </a:r>
            <a:r>
              <a:rPr lang="en-US" dirty="0"/>
              <a:t>C</a:t>
            </a:r>
            <a:r>
              <a:rPr lang="en-US" baseline="-25000" dirty="0"/>
              <a:t>SBP+1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182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Radix Complement (RC) Addition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254" y="1031631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>Examples (4-bit word)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94142" y="3089031"/>
            <a:ext cx="145415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+mj-lt"/>
              </a:rPr>
              <a:t>  1001</a:t>
            </a:r>
          </a:p>
          <a:p>
            <a:r>
              <a:rPr lang="en-US" sz="4000" u="sng">
                <a:latin typeface="+mj-lt"/>
              </a:rPr>
              <a:t>  1110</a:t>
            </a:r>
          </a:p>
          <a:p>
            <a:endParaRPr lang="en-US" sz="4000" baseline="-25000">
              <a:latin typeface="+mj-lt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60742" y="3698631"/>
            <a:ext cx="439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+mj-lt"/>
              </a:rPr>
              <a:t>+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689342" y="4232031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>
                <a:latin typeface="+mj-lt"/>
              </a:rPr>
              <a:t>10111</a:t>
            </a: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1003667" y="1899994"/>
            <a:ext cx="14927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-7 + (-2)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2605454" y="3089031"/>
            <a:ext cx="12827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-7</a:t>
            </a:r>
          </a:p>
          <a:p>
            <a:pPr algn="ctr"/>
            <a:r>
              <a:rPr lang="en-US" sz="4000" u="sng">
                <a:latin typeface="+mj-lt"/>
              </a:rPr>
              <a:t>+ (-2)</a:t>
            </a:r>
          </a:p>
          <a:p>
            <a:pPr algn="ctr"/>
            <a:r>
              <a:rPr lang="en-US" sz="4000">
                <a:latin typeface="+mj-lt"/>
              </a:rPr>
              <a:t>    -9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1005254" y="278423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6618220" y="4970118"/>
            <a:ext cx="17251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+mj-lt"/>
              </a:rPr>
              <a:t>-9 &lt; - (2</a:t>
            </a:r>
            <a:r>
              <a:rPr lang="en-US" sz="3200" baseline="30000">
                <a:solidFill>
                  <a:srgbClr val="FF0000"/>
                </a:solidFill>
                <a:latin typeface="+mj-lt"/>
              </a:rPr>
              <a:t>3</a:t>
            </a:r>
            <a:r>
              <a:rPr lang="en-US" sz="320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4586654" y="2098431"/>
            <a:ext cx="41433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+mj-lt"/>
              </a:rPr>
              <a:t>We added two negative numbers and got a positive result!</a:t>
            </a:r>
          </a:p>
        </p:txBody>
      </p:sp>
      <p:sp>
        <p:nvSpPr>
          <p:cNvPr id="25612" name="Oval 15"/>
          <p:cNvSpPr>
            <a:spLocks noChangeArrowheads="1"/>
          </p:cNvSpPr>
          <p:nvPr/>
        </p:nvSpPr>
        <p:spPr bwMode="auto">
          <a:xfrm>
            <a:off x="1005254" y="2860431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1767254" y="278423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1538654" y="278423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1310054" y="2784231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0</a:t>
            </a:r>
          </a:p>
        </p:txBody>
      </p:sp>
      <p:sp>
        <p:nvSpPr>
          <p:cNvPr id="25616" name="Oval 19"/>
          <p:cNvSpPr>
            <a:spLocks noChangeArrowheads="1"/>
          </p:cNvSpPr>
          <p:nvPr/>
        </p:nvSpPr>
        <p:spPr bwMode="auto">
          <a:xfrm>
            <a:off x="1310054" y="2860431"/>
            <a:ext cx="3048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5617" name="Text Box 20"/>
          <p:cNvSpPr txBox="1">
            <a:spLocks noChangeArrowheads="1"/>
          </p:cNvSpPr>
          <p:nvPr/>
        </p:nvSpPr>
        <p:spPr bwMode="auto">
          <a:xfrm>
            <a:off x="319454" y="2327031"/>
            <a:ext cx="867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</a:t>
            </a:r>
            <a:r>
              <a:rPr lang="en-US" baseline="-25000">
                <a:solidFill>
                  <a:srgbClr val="FF0000"/>
                </a:solidFill>
                <a:latin typeface="+mj-lt"/>
              </a:rPr>
              <a:t>SBP+1</a:t>
            </a:r>
          </a:p>
        </p:txBody>
      </p:sp>
      <p:sp>
        <p:nvSpPr>
          <p:cNvPr id="25618" name="Text Box 21"/>
          <p:cNvSpPr txBox="1">
            <a:spLocks noChangeArrowheads="1"/>
          </p:cNvSpPr>
          <p:nvPr/>
        </p:nvSpPr>
        <p:spPr bwMode="auto">
          <a:xfrm>
            <a:off x="1418004" y="2327031"/>
            <a:ext cx="660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C</a:t>
            </a:r>
            <a:r>
              <a:rPr lang="en-US" baseline="-25000">
                <a:solidFill>
                  <a:srgbClr val="FF0000"/>
                </a:solidFill>
                <a:latin typeface="+mj-lt"/>
              </a:rPr>
              <a:t>SBP</a:t>
            </a:r>
          </a:p>
        </p:txBody>
      </p:sp>
      <p:sp>
        <p:nvSpPr>
          <p:cNvPr id="25619" name="Text Box 22"/>
          <p:cNvSpPr txBox="1">
            <a:spLocks noChangeArrowheads="1"/>
          </p:cNvSpPr>
          <p:nvPr/>
        </p:nvSpPr>
        <p:spPr bwMode="auto">
          <a:xfrm>
            <a:off x="5501054" y="1488831"/>
            <a:ext cx="1867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2800" baseline="-25000" dirty="0">
                <a:solidFill>
                  <a:srgbClr val="FF0000"/>
                </a:solidFill>
                <a:latin typeface="+mj-lt"/>
              </a:rPr>
              <a:t>SBP+1 </a:t>
            </a:r>
            <a:r>
              <a:rPr lang="en-US" sz="2800" dirty="0">
                <a:solidFill>
                  <a:srgbClr val="FF0000"/>
                </a:solidFill>
                <a:latin typeface="Symbol" pitchFamily="18" charset="2"/>
              </a:rPr>
              <a:t>¹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 C</a:t>
            </a:r>
            <a:r>
              <a:rPr lang="en-US" sz="2800" baseline="-25000" dirty="0">
                <a:solidFill>
                  <a:srgbClr val="FF0000"/>
                </a:solidFill>
                <a:latin typeface="+mj-lt"/>
              </a:rPr>
              <a:t>SBP</a:t>
            </a:r>
          </a:p>
        </p:txBody>
      </p:sp>
      <p:sp>
        <p:nvSpPr>
          <p:cNvPr id="25620" name="Text Box 23"/>
          <p:cNvSpPr txBox="1">
            <a:spLocks noChangeArrowheads="1"/>
          </p:cNvSpPr>
          <p:nvPr/>
        </p:nvSpPr>
        <p:spPr bwMode="auto">
          <a:xfrm>
            <a:off x="6618220" y="4360518"/>
            <a:ext cx="1666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+mj-lt"/>
              </a:rPr>
              <a:t>Overflow!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7177454" y="6387131"/>
            <a:ext cx="1905000" cy="457200"/>
          </a:xfrm>
        </p:spPr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22</a:t>
            </a:fld>
            <a:endParaRPr lang="en-US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3846" y="5297541"/>
            <a:ext cx="5717931" cy="1200329"/>
          </a:xfrm>
          <a:prstGeom prst="rect">
            <a:avLst/>
          </a:prstGeom>
          <a:solidFill>
            <a:schemeClr val="accent3">
              <a:lumMod val="95000"/>
            </a:schemeClr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on Overflow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in 2s Complement</a:t>
            </a:r>
            <a:r>
              <a:rPr lang="en-US" sz="2000" dirty="0" smtClean="0"/>
              <a:t>: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There is an overflow if </a:t>
            </a:r>
            <a:r>
              <a:rPr lang="en-US" sz="2000" dirty="0"/>
              <a:t>signs of addends are same and sign of sum is different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Equivalent to C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SBP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itchFamily="18" charset="2"/>
              </a:rPr>
              <a:t>¹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0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SBP+1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utoUpdateAnimBg="0" rev="1"/>
      <p:bldP spid="87050" grpId="0" autoUpdateAnimBg="0"/>
      <p:bldP spid="87056" grpId="0" autoUpdateAnimBg="0"/>
      <p:bldP spid="87057" grpId="0" autoUpdateAnimBg="0"/>
      <p:bldP spid="8705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Extension</a:t>
            </a:r>
          </a:p>
        </p:txBody>
      </p:sp>
      <p:sp>
        <p:nvSpPr>
          <p:cNvPr id="26627" name="Text Box 14"/>
          <p:cNvSpPr txBox="1">
            <a:spLocks noChangeArrowheads="1"/>
          </p:cNvSpPr>
          <p:nvPr/>
        </p:nvSpPr>
        <p:spPr bwMode="auto">
          <a:xfrm>
            <a:off x="325565" y="1343885"/>
            <a:ext cx="8074025" cy="80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+mj-lt"/>
              </a:rPr>
              <a:t>What happens when you move a number from a smaller word size to a larger one?</a:t>
            </a:r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71607" y="27683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00000011</a:t>
            </a:r>
          </a:p>
          <a:p>
            <a:pPr algn="r"/>
            <a:endParaRPr lang="en-US" sz="1600" b="1">
              <a:latin typeface="+mj-lt"/>
              <a:cs typeface="Courier New" pitchFamily="49" charset="0"/>
            </a:endParaRPr>
          </a:p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0000000000000011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1866310" y="2768300"/>
            <a:ext cx="425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+mj-lt"/>
              </a:rPr>
              <a:t>(3)</a:t>
            </a:r>
          </a:p>
          <a:p>
            <a:endParaRPr lang="en-US" sz="1600">
              <a:latin typeface="+mj-lt"/>
            </a:endParaRPr>
          </a:p>
          <a:p>
            <a:r>
              <a:rPr lang="en-US" sz="1600">
                <a:latin typeface="+mj-lt"/>
              </a:rPr>
              <a:t>(3)</a:t>
            </a: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65257" y="40637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11111101</a:t>
            </a:r>
          </a:p>
          <a:p>
            <a:pPr algn="r"/>
            <a:endParaRPr lang="en-US" sz="1600" b="1">
              <a:latin typeface="+mj-lt"/>
              <a:cs typeface="Courier New" pitchFamily="49" charset="0"/>
            </a:endParaRPr>
          </a:p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0000000011111101</a:t>
            </a:r>
          </a:p>
        </p:txBody>
      </p:sp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1813923" y="4057350"/>
            <a:ext cx="6302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+mj-lt"/>
              </a:rPr>
              <a:t>(253)</a:t>
            </a:r>
          </a:p>
          <a:p>
            <a:endParaRPr lang="en-US" sz="1600">
              <a:latin typeface="+mj-lt"/>
            </a:endParaRPr>
          </a:p>
          <a:p>
            <a:r>
              <a:rPr lang="en-US" sz="1600">
                <a:latin typeface="+mj-lt"/>
              </a:rPr>
              <a:t>(253)</a:t>
            </a:r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1134473" y="2168225"/>
            <a:ext cx="548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latin typeface="+mj-lt"/>
              </a:rPr>
              <a:t>UB</a:t>
            </a:r>
          </a:p>
        </p:txBody>
      </p:sp>
      <p:sp>
        <p:nvSpPr>
          <p:cNvPr id="26633" name="TextBox 10"/>
          <p:cNvSpPr txBox="1">
            <a:spLocks noChangeArrowheads="1"/>
          </p:cNvSpPr>
          <p:nvPr/>
        </p:nvSpPr>
        <p:spPr bwMode="auto">
          <a:xfrm>
            <a:off x="3118020" y="27683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itchFamily="49" charset="0"/>
              </a:rPr>
              <a:t>0</a:t>
            </a:r>
            <a:r>
              <a:rPr lang="en-US" sz="1600" b="1" dirty="0">
                <a:latin typeface="+mj-lt"/>
                <a:cs typeface="Courier New" pitchFamily="49" charset="0"/>
              </a:rPr>
              <a:t>0000011</a:t>
            </a:r>
          </a:p>
          <a:p>
            <a:pPr algn="r"/>
            <a:endParaRPr lang="en-US" sz="1600" b="1" dirty="0">
              <a:latin typeface="+mj-lt"/>
              <a:cs typeface="Courier New" pitchFamily="49" charset="0"/>
            </a:endParaRPr>
          </a:p>
          <a:p>
            <a:pPr algn="r"/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itchFamily="49" charset="0"/>
              </a:rPr>
              <a:t>0</a:t>
            </a:r>
            <a:r>
              <a:rPr lang="en-US" sz="1600" b="1" dirty="0">
                <a:latin typeface="+mj-lt"/>
                <a:cs typeface="Courier New" pitchFamily="49" charset="0"/>
              </a:rPr>
              <a:t>000000000000011</a:t>
            </a:r>
          </a:p>
        </p:txBody>
      </p:sp>
      <p:sp>
        <p:nvSpPr>
          <p:cNvPr id="26634" name="TextBox 11"/>
          <p:cNvSpPr txBox="1">
            <a:spLocks noChangeArrowheads="1"/>
          </p:cNvSpPr>
          <p:nvPr/>
        </p:nvSpPr>
        <p:spPr bwMode="auto">
          <a:xfrm>
            <a:off x="4914310" y="2768300"/>
            <a:ext cx="425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</a:rPr>
              <a:t>(3)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(3)</a:t>
            </a:r>
          </a:p>
        </p:txBody>
      </p:sp>
      <p:sp>
        <p:nvSpPr>
          <p:cNvPr id="26635" name="TextBox 12"/>
          <p:cNvSpPr txBox="1">
            <a:spLocks noChangeArrowheads="1"/>
          </p:cNvSpPr>
          <p:nvPr/>
        </p:nvSpPr>
        <p:spPr bwMode="auto">
          <a:xfrm>
            <a:off x="3110082" y="40637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itchFamily="49" charset="0"/>
              </a:rPr>
              <a:t>1</a:t>
            </a:r>
            <a:r>
              <a:rPr lang="en-US" sz="1600" b="1" dirty="0">
                <a:latin typeface="+mj-lt"/>
                <a:cs typeface="Courier New" pitchFamily="49" charset="0"/>
              </a:rPr>
              <a:t>1111101</a:t>
            </a:r>
          </a:p>
          <a:p>
            <a:pPr algn="r"/>
            <a:endParaRPr lang="en-US" sz="1600" b="1" dirty="0">
              <a:latin typeface="+mj-lt"/>
              <a:cs typeface="Courier New" pitchFamily="49" charset="0"/>
            </a:endParaRPr>
          </a:p>
          <a:p>
            <a:pPr algn="r"/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itchFamily="49" charset="0"/>
              </a:rPr>
              <a:t>1</a:t>
            </a:r>
            <a:r>
              <a:rPr lang="en-US" sz="1600" b="1" dirty="0">
                <a:latin typeface="+mj-lt"/>
                <a:cs typeface="Courier New" pitchFamily="49" charset="0"/>
              </a:rPr>
              <a:t>000000001111101</a:t>
            </a:r>
          </a:p>
        </p:txBody>
      </p:sp>
      <p:sp>
        <p:nvSpPr>
          <p:cNvPr id="26636" name="TextBox 13"/>
          <p:cNvSpPr txBox="1">
            <a:spLocks noChangeArrowheads="1"/>
          </p:cNvSpPr>
          <p:nvPr/>
        </p:nvSpPr>
        <p:spPr bwMode="auto">
          <a:xfrm>
            <a:off x="4861923" y="4057350"/>
            <a:ext cx="7000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</a:rPr>
              <a:t>(-125)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(-125)</a:t>
            </a:r>
          </a:p>
        </p:txBody>
      </p:sp>
      <p:sp>
        <p:nvSpPr>
          <p:cNvPr id="26637" name="TextBox 14"/>
          <p:cNvSpPr txBox="1">
            <a:spLocks noChangeArrowheads="1"/>
          </p:cNvSpPr>
          <p:nvPr/>
        </p:nvSpPr>
        <p:spPr bwMode="auto">
          <a:xfrm>
            <a:off x="4179298" y="2168225"/>
            <a:ext cx="715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+mj-lt"/>
              </a:rPr>
              <a:t>S/M</a:t>
            </a:r>
          </a:p>
        </p:txBody>
      </p:sp>
      <p:sp>
        <p:nvSpPr>
          <p:cNvPr id="26638" name="TextBox 15"/>
          <p:cNvSpPr txBox="1">
            <a:spLocks noChangeArrowheads="1"/>
          </p:cNvSpPr>
          <p:nvPr/>
        </p:nvSpPr>
        <p:spPr bwMode="auto">
          <a:xfrm>
            <a:off x="6219995" y="27683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0</a:t>
            </a:r>
            <a:r>
              <a:rPr lang="en-US" sz="1600" b="1" dirty="0">
                <a:latin typeface="+mj-lt"/>
                <a:cs typeface="Courier New" pitchFamily="49" charset="0"/>
              </a:rPr>
              <a:t>0000011</a:t>
            </a:r>
          </a:p>
          <a:p>
            <a:pPr algn="r"/>
            <a:endParaRPr lang="en-US" sz="1600" b="1" dirty="0">
              <a:latin typeface="+mj-lt"/>
              <a:cs typeface="Courier New" pitchFamily="49" charset="0"/>
            </a:endParaRPr>
          </a:p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000000000</a:t>
            </a:r>
            <a:r>
              <a:rPr lang="en-US" sz="1600" b="1" dirty="0">
                <a:latin typeface="+mj-lt"/>
                <a:cs typeface="Courier New" pitchFamily="49" charset="0"/>
              </a:rPr>
              <a:t>0000011</a:t>
            </a:r>
          </a:p>
        </p:txBody>
      </p:sp>
      <p:sp>
        <p:nvSpPr>
          <p:cNvPr id="26639" name="TextBox 16"/>
          <p:cNvSpPr txBox="1">
            <a:spLocks noChangeArrowheads="1"/>
          </p:cNvSpPr>
          <p:nvPr/>
        </p:nvSpPr>
        <p:spPr bwMode="auto">
          <a:xfrm>
            <a:off x="8038510" y="2768300"/>
            <a:ext cx="4254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</a:rPr>
              <a:t>(3)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(3)</a:t>
            </a:r>
          </a:p>
        </p:txBody>
      </p:sp>
      <p:sp>
        <p:nvSpPr>
          <p:cNvPr id="26640" name="TextBox 17"/>
          <p:cNvSpPr txBox="1">
            <a:spLocks noChangeArrowheads="1"/>
          </p:cNvSpPr>
          <p:nvPr/>
        </p:nvSpPr>
        <p:spPr bwMode="auto">
          <a:xfrm>
            <a:off x="6156495" y="4063700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 dirty="0">
                <a:latin typeface="+mj-lt"/>
                <a:cs typeface="Courier New" pitchFamily="49" charset="0"/>
              </a:rPr>
              <a:t>11111101</a:t>
            </a:r>
          </a:p>
          <a:p>
            <a:pPr algn="r"/>
            <a:endParaRPr lang="en-US" sz="1600" b="1" dirty="0">
              <a:latin typeface="+mj-lt"/>
              <a:cs typeface="Courier New" pitchFamily="49" charset="0"/>
            </a:endParaRPr>
          </a:p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00000000</a:t>
            </a:r>
            <a:r>
              <a:rPr lang="en-US" sz="1600" b="1" dirty="0">
                <a:latin typeface="+mj-lt"/>
                <a:cs typeface="Courier New" pitchFamily="49" charset="0"/>
              </a:rPr>
              <a:t>11111101</a:t>
            </a:r>
          </a:p>
        </p:txBody>
      </p:sp>
      <p:sp>
        <p:nvSpPr>
          <p:cNvPr id="26641" name="TextBox 18"/>
          <p:cNvSpPr txBox="1">
            <a:spLocks noChangeArrowheads="1"/>
          </p:cNvSpPr>
          <p:nvPr/>
        </p:nvSpPr>
        <p:spPr bwMode="auto">
          <a:xfrm>
            <a:off x="7917860" y="4057350"/>
            <a:ext cx="8143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</a:rPr>
              <a:t>(-3)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(+253!)</a:t>
            </a:r>
          </a:p>
        </p:txBody>
      </p:sp>
      <p:sp>
        <p:nvSpPr>
          <p:cNvPr id="26642" name="TextBox 19"/>
          <p:cNvSpPr txBox="1">
            <a:spLocks noChangeArrowheads="1"/>
          </p:cNvSpPr>
          <p:nvPr/>
        </p:nvSpPr>
        <p:spPr bwMode="auto">
          <a:xfrm>
            <a:off x="6087473" y="2168225"/>
            <a:ext cx="2746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latin typeface="+mj-lt"/>
              </a:rPr>
              <a:t>RC (2s complement)</a:t>
            </a:r>
          </a:p>
        </p:txBody>
      </p:sp>
      <p:sp>
        <p:nvSpPr>
          <p:cNvPr id="26643" name="TextBox 20"/>
          <p:cNvSpPr txBox="1">
            <a:spLocks noChangeArrowheads="1"/>
          </p:cNvSpPr>
          <p:nvPr/>
        </p:nvSpPr>
        <p:spPr bwMode="auto">
          <a:xfrm>
            <a:off x="6167607" y="5376563"/>
            <a:ext cx="18518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11111101</a:t>
            </a:r>
          </a:p>
          <a:p>
            <a:pPr algn="r"/>
            <a:endParaRPr lang="en-US" sz="1600" b="1">
              <a:latin typeface="+mj-lt"/>
              <a:cs typeface="Courier New" pitchFamily="49" charset="0"/>
            </a:endParaRPr>
          </a:p>
          <a:p>
            <a:pPr algn="r"/>
            <a:r>
              <a:rPr lang="en-US" sz="1600" b="1">
                <a:latin typeface="+mj-lt"/>
                <a:cs typeface="Courier New" pitchFamily="49" charset="0"/>
              </a:rPr>
              <a:t>1111111111111101</a:t>
            </a:r>
          </a:p>
        </p:txBody>
      </p:sp>
      <p:sp>
        <p:nvSpPr>
          <p:cNvPr id="26644" name="TextBox 21"/>
          <p:cNvSpPr txBox="1">
            <a:spLocks noChangeArrowheads="1"/>
          </p:cNvSpPr>
          <p:nvPr/>
        </p:nvSpPr>
        <p:spPr bwMode="auto">
          <a:xfrm>
            <a:off x="7928973" y="5368625"/>
            <a:ext cx="493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+mj-lt"/>
              </a:rPr>
              <a:t>(-3)</a:t>
            </a:r>
          </a:p>
          <a:p>
            <a:endParaRPr lang="en-US" sz="1600">
              <a:latin typeface="+mj-lt"/>
            </a:endParaRPr>
          </a:p>
          <a:p>
            <a:r>
              <a:rPr lang="en-US" sz="1600">
                <a:latin typeface="+mj-lt"/>
              </a:rPr>
              <a:t>(-3)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1250361" y="3195337"/>
            <a:ext cx="228600" cy="317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319417" y="4491531"/>
            <a:ext cx="228600" cy="158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222954" y="3196131"/>
            <a:ext cx="2286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289629" y="4491531"/>
            <a:ext cx="2286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V="1">
            <a:off x="3768035" y="3145941"/>
            <a:ext cx="750771" cy="272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V="1">
            <a:off x="3752197" y="4449240"/>
            <a:ext cx="762690" cy="748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V="1">
            <a:off x="3290341" y="2983042"/>
            <a:ext cx="719528" cy="32978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3252866" y="4302177"/>
            <a:ext cx="734518" cy="28481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6837464" y="5768158"/>
            <a:ext cx="705644" cy="500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7355092" y="5777406"/>
            <a:ext cx="228600" cy="158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0800000" flipV="1">
            <a:off x="6181185" y="5838525"/>
            <a:ext cx="1001713" cy="952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 flipV="1">
            <a:off x="6243098" y="3257250"/>
            <a:ext cx="1001712" cy="952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V="1">
            <a:off x="6897188" y="3143285"/>
            <a:ext cx="710823" cy="80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7405892" y="3175494"/>
            <a:ext cx="228600" cy="158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407479" y="4474069"/>
            <a:ext cx="228600" cy="15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0" name="TextBox 43"/>
          <p:cNvSpPr txBox="1">
            <a:spLocks noChangeArrowheads="1"/>
          </p:cNvSpPr>
          <p:nvPr/>
        </p:nvSpPr>
        <p:spPr bwMode="auto">
          <a:xfrm>
            <a:off x="1011484" y="6063456"/>
            <a:ext cx="4557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+mj-lt"/>
              </a:rPr>
              <a:t>“extend” the sign bit left through the new MSB</a:t>
            </a:r>
          </a:p>
        </p:txBody>
      </p:sp>
      <p:sp>
        <p:nvSpPr>
          <p:cNvPr id="2" name="Rectangle 1"/>
          <p:cNvSpPr/>
          <p:nvPr/>
        </p:nvSpPr>
        <p:spPr>
          <a:xfrm>
            <a:off x="194986" y="4983180"/>
            <a:ext cx="233617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Unsigned 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Binary is no problem, fill with zeros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02842" y="4992532"/>
            <a:ext cx="310253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/>
              <a:t>Sign Magnitude 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 problem, sign goes to MSB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008068" y="5663899"/>
            <a:ext cx="282272" cy="45958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833848" y="6593458"/>
            <a:ext cx="3289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A3F855C-84B9-47C4-9502-58C78B6C5D46}" type="slidenum">
              <a:rPr lang="en-US" sz="1100">
                <a:latin typeface="+mj-lt"/>
              </a:rPr>
              <a:pPr/>
              <a:t>23</a:t>
            </a:fld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8572715" y="4054362"/>
            <a:ext cx="62869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515302" y="5561228"/>
            <a:ext cx="64633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good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build="allAtOnce"/>
      <p:bldP spid="26634" grpId="0"/>
      <p:bldP spid="26635" grpId="0"/>
      <p:bldP spid="26636" grpId="0"/>
      <p:bldP spid="26637" grpId="0"/>
      <p:bldP spid="26638" grpId="0"/>
      <p:bldP spid="26639" grpId="0"/>
      <p:bldP spid="26640" grpId="0"/>
      <p:bldP spid="26641" grpId="0"/>
      <p:bldP spid="26642" grpId="0"/>
      <p:bldP spid="26643" grpId="0"/>
      <p:bldP spid="26644" grpId="0"/>
      <p:bldP spid="266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09"/>
          <p:cNvPicPr>
            <a:picLocks noChangeAspect="1" noChangeArrowheads="1"/>
          </p:cNvPicPr>
          <p:nvPr/>
        </p:nvPicPr>
        <p:blipFill>
          <a:blip r:embed="rId2"/>
          <a:srcRect l="13913" r="13913" b="6904"/>
          <a:stretch>
            <a:fillRect/>
          </a:stretch>
        </p:blipFill>
        <p:spPr bwMode="auto">
          <a:xfrm>
            <a:off x="5181600" y="1020763"/>
            <a:ext cx="3795713" cy="57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Radix Complement (RC)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1047750"/>
            <a:ext cx="3084513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Called “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Twos Complement</a:t>
            </a:r>
            <a:r>
              <a:rPr lang="en-US" sz="2000" dirty="0">
                <a:latin typeface="+mj-lt"/>
              </a:rPr>
              <a:t>”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1371600"/>
            <a:ext cx="5638800" cy="1603375"/>
            <a:chOff x="0" y="864"/>
            <a:chExt cx="3552" cy="1010"/>
          </a:xfrm>
        </p:grpSpPr>
        <p:sp>
          <p:nvSpPr>
            <p:cNvPr id="10257" name="Text Box 6"/>
            <p:cNvSpPr txBox="1">
              <a:spLocks noChangeArrowheads="1"/>
            </p:cNvSpPr>
            <p:nvPr/>
          </p:nvSpPr>
          <p:spPr bwMode="auto">
            <a:xfrm>
              <a:off x="0" y="1040"/>
              <a:ext cx="1380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+mj-lt"/>
                </a:rPr>
                <a:t>MSB indicates sign</a:t>
              </a:r>
            </a:p>
            <a:p>
              <a:r>
                <a:rPr lang="en-US" sz="2000">
                  <a:latin typeface="+mj-lt"/>
                </a:rPr>
                <a:t>0 = positive</a:t>
              </a:r>
            </a:p>
            <a:p>
              <a:r>
                <a:rPr lang="en-US" sz="2000">
                  <a:latin typeface="+mj-lt"/>
                </a:rPr>
                <a:t>1 = negative</a:t>
              </a:r>
            </a:p>
            <a:p>
              <a:r>
                <a:rPr lang="en-US" sz="2000">
                  <a:latin typeface="+mj-lt"/>
                </a:rPr>
                <a:t>(but not a sign bit)</a:t>
              </a:r>
            </a:p>
          </p:txBody>
        </p:sp>
        <p:sp>
          <p:nvSpPr>
            <p:cNvPr id="10258" name="Oval 7"/>
            <p:cNvSpPr>
              <a:spLocks noChangeArrowheads="1"/>
            </p:cNvSpPr>
            <p:nvPr/>
          </p:nvSpPr>
          <p:spPr bwMode="auto">
            <a:xfrm>
              <a:off x="3408" y="864"/>
              <a:ext cx="144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9" name="Line 8"/>
            <p:cNvSpPr>
              <a:spLocks noChangeShapeType="1"/>
            </p:cNvSpPr>
            <p:nvPr/>
          </p:nvSpPr>
          <p:spPr bwMode="auto">
            <a:xfrm flipV="1">
              <a:off x="1344" y="1008"/>
              <a:ext cx="2016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-533400" y="1600200"/>
            <a:ext cx="8991600" cy="5105400"/>
            <a:chOff x="-336" y="1008"/>
            <a:chExt cx="5664" cy="3216"/>
          </a:xfrm>
        </p:grpSpPr>
        <p:sp>
          <p:nvSpPr>
            <p:cNvPr id="10252" name="Text Box 10"/>
            <p:cNvSpPr txBox="1">
              <a:spLocks noChangeArrowheads="1"/>
            </p:cNvSpPr>
            <p:nvPr/>
          </p:nvSpPr>
          <p:spPr bwMode="auto">
            <a:xfrm>
              <a:off x="-336" y="1920"/>
              <a:ext cx="1993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+mj-lt"/>
                </a:rPr>
                <a:t>Range of numbers:</a:t>
              </a:r>
            </a:p>
            <a:p>
              <a:pPr algn="ctr"/>
              <a:r>
                <a:rPr lang="en-US" sz="2000">
                  <a:latin typeface="+mj-lt"/>
                </a:rPr>
                <a:t>	 -(2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) to +(2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 – 1)</a:t>
              </a:r>
            </a:p>
          </p:txBody>
        </p:sp>
        <p:sp>
          <p:nvSpPr>
            <p:cNvPr id="10253" name="Oval 11"/>
            <p:cNvSpPr>
              <a:spLocks noChangeArrowheads="1"/>
            </p:cNvSpPr>
            <p:nvPr/>
          </p:nvSpPr>
          <p:spPr bwMode="auto">
            <a:xfrm>
              <a:off x="4416" y="1008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4" name="Oval 12"/>
            <p:cNvSpPr>
              <a:spLocks noChangeArrowheads="1"/>
            </p:cNvSpPr>
            <p:nvPr/>
          </p:nvSpPr>
          <p:spPr bwMode="auto">
            <a:xfrm>
              <a:off x="4368" y="3984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 flipV="1">
              <a:off x="1632" y="1248"/>
              <a:ext cx="2832" cy="9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>
              <a:off x="720" y="2352"/>
              <a:ext cx="3600" cy="16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3657600"/>
            <a:ext cx="7848600" cy="704850"/>
            <a:chOff x="0" y="2304"/>
            <a:chExt cx="4944" cy="444"/>
          </a:xfrm>
        </p:grpSpPr>
        <p:sp>
          <p:nvSpPr>
            <p:cNvPr id="10249" name="Text Box 16"/>
            <p:cNvSpPr txBox="1">
              <a:spLocks noChangeArrowheads="1"/>
            </p:cNvSpPr>
            <p:nvPr/>
          </p:nvSpPr>
          <p:spPr bwMode="auto">
            <a:xfrm>
              <a:off x="0" y="2496"/>
              <a:ext cx="20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Only one representation for 0</a:t>
              </a:r>
            </a:p>
          </p:txBody>
        </p:sp>
        <p:sp>
          <p:nvSpPr>
            <p:cNvPr id="10250" name="Oval 17"/>
            <p:cNvSpPr>
              <a:spLocks noChangeArrowheads="1"/>
            </p:cNvSpPr>
            <p:nvPr/>
          </p:nvSpPr>
          <p:spPr bwMode="auto">
            <a:xfrm>
              <a:off x="3216" y="2304"/>
              <a:ext cx="1728" cy="4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1" name="Line 19"/>
            <p:cNvSpPr>
              <a:spLocks noChangeShapeType="1"/>
            </p:cNvSpPr>
            <p:nvPr/>
          </p:nvSpPr>
          <p:spPr bwMode="auto">
            <a:xfrm flipV="1">
              <a:off x="2016" y="2544"/>
              <a:ext cx="1152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-20638" y="4648200"/>
            <a:ext cx="56220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+mj-lt"/>
              </a:rPr>
              <a:t>Negative formed by complementing entire word</a:t>
            </a:r>
          </a:p>
          <a:p>
            <a:r>
              <a:rPr lang="en-US" sz="2000" dirty="0">
                <a:latin typeface="+mj-lt"/>
              </a:rPr>
              <a:t>and adding 1 (called “taking the twos complement”)</a:t>
            </a:r>
          </a:p>
          <a:p>
            <a:pPr lvl="1"/>
            <a:r>
              <a:rPr lang="en-US" sz="2000" dirty="0">
                <a:latin typeface="+mj-lt"/>
              </a:rPr>
              <a:t>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001111</a:t>
            </a:r>
            <a:r>
              <a:rPr lang="en-US" sz="2000" baseline="-25000" dirty="0" smtClean="0">
                <a:latin typeface="+mj-lt"/>
              </a:rPr>
              <a:t>RC</a:t>
            </a:r>
            <a:endParaRPr lang="en-US" sz="2000" baseline="-25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-15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110001</a:t>
            </a:r>
            <a:r>
              <a:rPr lang="en-US" sz="2000" baseline="-25000" dirty="0">
                <a:latin typeface="+mj-lt"/>
              </a:rPr>
              <a:t>RC</a:t>
            </a:r>
            <a:r>
              <a:rPr lang="en-US" sz="2000" dirty="0">
                <a:latin typeface="+mj-lt"/>
              </a:rPr>
              <a:t> </a:t>
            </a:r>
          </a:p>
          <a:p>
            <a:pPr lvl="1"/>
            <a:endParaRPr lang="en-US" sz="2000" dirty="0">
              <a:latin typeface="+mj-lt"/>
            </a:endParaRPr>
          </a:p>
          <a:p>
            <a:pPr lvl="1"/>
            <a:r>
              <a:rPr lang="en-US" sz="2000" dirty="0" smtClean="0">
                <a:latin typeface="+mj-lt"/>
              </a:rPr>
              <a:t>010100</a:t>
            </a:r>
            <a:r>
              <a:rPr lang="en-US" sz="2000" baseline="-25000" dirty="0" smtClean="0">
                <a:latin typeface="+mj-lt"/>
              </a:rPr>
              <a:t>RC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20</a:t>
            </a:r>
            <a:r>
              <a:rPr lang="en-US" sz="2000" baseline="-25000" dirty="0">
                <a:latin typeface="+mj-lt"/>
              </a:rPr>
              <a:t>10</a:t>
            </a:r>
          </a:p>
          <a:p>
            <a:pPr lvl="1"/>
            <a:r>
              <a:rPr lang="en-US" sz="2000" dirty="0" smtClean="0">
                <a:latin typeface="+mj-lt"/>
              </a:rPr>
              <a:t>101100</a:t>
            </a:r>
            <a:r>
              <a:rPr lang="en-US" sz="2000" baseline="-25000" dirty="0" smtClean="0">
                <a:latin typeface="+mj-lt"/>
              </a:rPr>
              <a:t>RC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-20</a:t>
            </a:r>
            <a:r>
              <a:rPr lang="en-US" sz="2000" baseline="-25000" dirty="0">
                <a:latin typeface="+mj-lt"/>
              </a:rPr>
              <a:t>10</a:t>
            </a:r>
            <a:endParaRPr lang="en-US" sz="2000" dirty="0">
              <a:latin typeface="+mj-lt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24</a:t>
            </a:fld>
            <a:endParaRPr lang="en-US">
              <a:latin typeface="+mj-lt"/>
            </a:endParaRPr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4976430" y="4800600"/>
            <a:ext cx="197948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600" b="1" dirty="0" smtClean="0">
                <a:latin typeface="+mj-lt"/>
                <a:cs typeface="Courier New" pitchFamily="49" charset="0"/>
              </a:rPr>
              <a:t>1   1   1    1    0  1</a:t>
            </a:r>
            <a:endParaRPr lang="en-US" sz="1600" b="1" dirty="0">
              <a:latin typeface="+mj-lt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1080" y="4791633"/>
            <a:ext cx="62132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057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  <p:bldP spid="19" grpId="0" autoUpdateAnimBg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Sources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Prof. Mark G. Faust</a:t>
            </a:r>
          </a:p>
          <a:p>
            <a:pPr eaLnBrk="1" hangingPunct="1"/>
            <a:endParaRPr lang="en-US" sz="1800" dirty="0" smtClean="0"/>
          </a:p>
          <a:p>
            <a:pPr eaLnBrk="1" hangingPunct="1">
              <a:spcBef>
                <a:spcPct val="0"/>
              </a:spcBef>
            </a:pPr>
            <a:r>
              <a:rPr lang="en-US" sz="1800" dirty="0" smtClean="0"/>
              <a:t> 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85"/>
            <a:ext cx="91440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Unsigned</a:t>
            </a:r>
            <a:r>
              <a:rPr lang="en-US" dirty="0" smtClean="0"/>
              <a:t> Binary (UB) Addition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93260"/>
            <a:ext cx="7772400" cy="4114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Examples</a:t>
            </a:r>
            <a:r>
              <a:rPr lang="en-US" dirty="0" smtClean="0">
                <a:latin typeface="+mj-lt"/>
              </a:rPr>
              <a:t> (4-bit word)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953000" y="3345860"/>
            <a:ext cx="2057400" cy="2225675"/>
            <a:chOff x="3120" y="2352"/>
            <a:chExt cx="1296" cy="1402"/>
          </a:xfrm>
        </p:grpSpPr>
        <p:grpSp>
          <p:nvGrpSpPr>
            <p:cNvPr id="5139" name="Group 31"/>
            <p:cNvGrpSpPr>
              <a:grpSpLocks/>
            </p:cNvGrpSpPr>
            <p:nvPr/>
          </p:nvGrpSpPr>
          <p:grpSpPr bwMode="auto">
            <a:xfrm>
              <a:off x="3120" y="2544"/>
              <a:ext cx="1252" cy="1085"/>
              <a:chOff x="3120" y="2544"/>
              <a:chExt cx="1252" cy="1085"/>
            </a:xfrm>
          </p:grpSpPr>
          <p:sp>
            <p:nvSpPr>
              <p:cNvPr id="5144" name="Text Box 4"/>
              <p:cNvSpPr txBox="1">
                <a:spLocks noChangeArrowheads="1"/>
              </p:cNvSpPr>
              <p:nvPr/>
            </p:nvSpPr>
            <p:spPr bwMode="auto">
              <a:xfrm>
                <a:off x="3456" y="2544"/>
                <a:ext cx="916" cy="10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>
                    <a:latin typeface="+mj-lt"/>
                  </a:rPr>
                  <a:t>  1011</a:t>
                </a:r>
              </a:p>
              <a:p>
                <a:r>
                  <a:rPr lang="en-US" sz="4000" u="sng">
                    <a:latin typeface="+mj-lt"/>
                  </a:rPr>
                  <a:t>  0110</a:t>
                </a:r>
              </a:p>
              <a:p>
                <a:endParaRPr lang="en-US" sz="4000" baseline="-25000">
                  <a:latin typeface="+mj-lt"/>
                </a:endParaRPr>
              </a:p>
            </p:txBody>
          </p:sp>
          <p:sp>
            <p:nvSpPr>
              <p:cNvPr id="5145" name="Text Box 5"/>
              <p:cNvSpPr txBox="1">
                <a:spLocks noChangeArrowheads="1"/>
              </p:cNvSpPr>
              <p:nvPr/>
            </p:nvSpPr>
            <p:spPr bwMode="auto">
              <a:xfrm>
                <a:off x="3120" y="2976"/>
                <a:ext cx="277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>
                    <a:latin typeface="+mj-lt"/>
                  </a:rPr>
                  <a:t>+</a:t>
                </a:r>
              </a:p>
            </p:txBody>
          </p:sp>
        </p:grpSp>
        <p:sp>
          <p:nvSpPr>
            <p:cNvPr id="5140" name="Rectangle 8"/>
            <p:cNvSpPr>
              <a:spLocks noChangeArrowheads="1"/>
            </p:cNvSpPr>
            <p:nvPr/>
          </p:nvSpPr>
          <p:spPr bwMode="auto">
            <a:xfrm>
              <a:off x="3792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5141" name="Rectangle 9"/>
            <p:cNvSpPr>
              <a:spLocks noChangeArrowheads="1"/>
            </p:cNvSpPr>
            <p:nvPr/>
          </p:nvSpPr>
          <p:spPr bwMode="auto">
            <a:xfrm>
              <a:off x="3648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5142" name="Rectangle 10"/>
            <p:cNvSpPr>
              <a:spLocks noChangeArrowheads="1"/>
            </p:cNvSpPr>
            <p:nvPr/>
          </p:nvSpPr>
          <p:spPr bwMode="auto">
            <a:xfrm>
              <a:off x="3456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5143" name="Text Box 11"/>
            <p:cNvSpPr txBox="1">
              <a:spLocks noChangeArrowheads="1"/>
            </p:cNvSpPr>
            <p:nvPr/>
          </p:nvSpPr>
          <p:spPr bwMode="auto">
            <a:xfrm>
              <a:off x="3408" y="3312"/>
              <a:ext cx="10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10001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609600" y="3345860"/>
            <a:ext cx="1987550" cy="2225675"/>
            <a:chOff x="384" y="2352"/>
            <a:chExt cx="1252" cy="1402"/>
          </a:xfrm>
        </p:grpSpPr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720" y="2544"/>
              <a:ext cx="916" cy="1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  0010</a:t>
              </a:r>
            </a:p>
            <a:p>
              <a:r>
                <a:rPr lang="en-US" sz="4000" u="sng">
                  <a:latin typeface="+mj-lt"/>
                </a:rPr>
                <a:t>  0110</a:t>
              </a:r>
            </a:p>
            <a:p>
              <a:endParaRPr lang="en-US" sz="4000" baseline="-25000">
                <a:latin typeface="+mj-lt"/>
              </a:endParaRP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384" y="2928"/>
              <a:ext cx="27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>
                  <a:latin typeface="+mj-lt"/>
                </a:rPr>
                <a:t>+</a:t>
              </a: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056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912" y="2352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+mj-lt"/>
                </a:rPr>
                <a:t>1</a:t>
              </a:r>
            </a:p>
          </p:txBody>
        </p:sp>
        <p:sp>
          <p:nvSpPr>
            <p:cNvPr id="5138" name="Text Box 19"/>
            <p:cNvSpPr txBox="1">
              <a:spLocks noChangeArrowheads="1"/>
            </p:cNvSpPr>
            <p:nvPr/>
          </p:nvSpPr>
          <p:spPr bwMode="auto">
            <a:xfrm>
              <a:off x="528" y="3312"/>
              <a:ext cx="11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4000">
                  <a:latin typeface="+mj-lt"/>
                </a:rPr>
                <a:t>1000</a:t>
              </a:r>
            </a:p>
          </p:txBody>
        </p:sp>
      </p:grpSp>
      <p:sp>
        <p:nvSpPr>
          <p:cNvPr id="71700" name="Oval 20"/>
          <p:cNvSpPr>
            <a:spLocks noChangeArrowheads="1"/>
          </p:cNvSpPr>
          <p:nvPr/>
        </p:nvSpPr>
        <p:spPr bwMode="auto">
          <a:xfrm>
            <a:off x="5486400" y="502226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1701" name="Text Box 21"/>
          <p:cNvSpPr txBox="1">
            <a:spLocks noChangeArrowheads="1"/>
          </p:cNvSpPr>
          <p:nvPr/>
        </p:nvSpPr>
        <p:spPr bwMode="auto">
          <a:xfrm>
            <a:off x="5264150" y="5479460"/>
            <a:ext cx="1365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Overflow</a:t>
            </a:r>
          </a:p>
        </p:txBody>
      </p:sp>
      <p:sp>
        <p:nvSpPr>
          <p:cNvPr id="71705" name="Oval 25"/>
          <p:cNvSpPr>
            <a:spLocks noChangeArrowheads="1"/>
          </p:cNvSpPr>
          <p:nvPr/>
        </p:nvSpPr>
        <p:spPr bwMode="auto">
          <a:xfrm>
            <a:off x="5486400" y="3307760"/>
            <a:ext cx="304800" cy="5715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1333500" y="2461623"/>
            <a:ext cx="1022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2 + 6</a:t>
            </a:r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2873375" y="3650660"/>
            <a:ext cx="90601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2</a:t>
            </a:r>
          </a:p>
          <a:p>
            <a:pPr algn="ctr"/>
            <a:r>
              <a:rPr lang="en-US" sz="4000" u="sng">
                <a:latin typeface="+mj-lt"/>
              </a:rPr>
              <a:t>+ 6</a:t>
            </a:r>
          </a:p>
          <a:p>
            <a:pPr algn="ctr"/>
            <a:r>
              <a:rPr lang="en-US" sz="4000">
                <a:latin typeface="+mj-lt"/>
              </a:rPr>
              <a:t>    8</a:t>
            </a:r>
          </a:p>
        </p:txBody>
      </p:sp>
      <p:sp>
        <p:nvSpPr>
          <p:cNvPr id="71708" name="Text Box 28"/>
          <p:cNvSpPr txBox="1">
            <a:spLocks noChangeArrowheads="1"/>
          </p:cNvSpPr>
          <p:nvPr/>
        </p:nvSpPr>
        <p:spPr bwMode="auto">
          <a:xfrm>
            <a:off x="7381875" y="3498260"/>
            <a:ext cx="10747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+mj-lt"/>
              </a:rPr>
              <a:t>     </a:t>
            </a:r>
            <a:r>
              <a:rPr lang="en-US" sz="4000">
                <a:latin typeface="+mj-lt"/>
              </a:rPr>
              <a:t>11</a:t>
            </a:r>
          </a:p>
          <a:p>
            <a:pPr algn="ctr"/>
            <a:r>
              <a:rPr lang="en-US" sz="4000" u="sng">
                <a:latin typeface="+mj-lt"/>
              </a:rPr>
              <a:t>+  6</a:t>
            </a:r>
          </a:p>
          <a:p>
            <a:pPr algn="ctr"/>
            <a:r>
              <a:rPr lang="en-US" sz="4000">
                <a:latin typeface="+mj-lt"/>
              </a:rPr>
              <a:t>   17</a:t>
            </a:r>
          </a:p>
        </p:txBody>
      </p:sp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5689600" y="2461623"/>
            <a:ext cx="1225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+mj-lt"/>
              </a:rPr>
              <a:t>11 + 6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7321550" y="5479460"/>
            <a:ext cx="1333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+mj-lt"/>
              </a:rPr>
              <a:t>17 &gt; 2</a:t>
            </a:r>
            <a:r>
              <a:rPr lang="en-US" baseline="30000">
                <a:solidFill>
                  <a:srgbClr val="FF0000"/>
                </a:solidFill>
                <a:latin typeface="+mj-lt"/>
              </a:rPr>
              <a:t>4</a:t>
            </a:r>
            <a:r>
              <a:rPr lang="en-US">
                <a:solidFill>
                  <a:srgbClr val="FF0000"/>
                </a:solidFill>
                <a:latin typeface="+mj-lt"/>
              </a:rPr>
              <a:t>-1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0" grpId="0" animBg="1"/>
      <p:bldP spid="71701" grpId="0" autoUpdateAnimBg="0"/>
      <p:bldP spid="71705" grpId="0" animBg="1"/>
      <p:bldP spid="71706" grpId="0" autoUpdateAnimBg="0"/>
      <p:bldP spid="71707" grpId="0" autoUpdateAnimBg="0"/>
      <p:bldP spid="71708" grpId="0" autoUpdateAnimBg="0"/>
      <p:bldP spid="71709" grpId="0" autoUpdateAnimBg="0"/>
      <p:bldP spid="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Overflow (Underflow)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524000" y="4556125"/>
            <a:ext cx="247015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dirty="0">
                <a:latin typeface="+mj-lt"/>
              </a:rPr>
              <a:t>  10101101</a:t>
            </a:r>
          </a:p>
          <a:p>
            <a:r>
              <a:rPr lang="en-US" sz="4000" u="sng" dirty="0">
                <a:latin typeface="+mj-lt"/>
              </a:rPr>
              <a:t>  01101100</a:t>
            </a:r>
          </a:p>
          <a:p>
            <a:endParaRPr lang="en-US" sz="4000" baseline="-25000" dirty="0">
              <a:latin typeface="+mj-lt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>
              <a:spcBef>
                <a:spcPct val="2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Definition:</a:t>
            </a:r>
          </a:p>
          <a:p>
            <a:pPr>
              <a:spcBef>
                <a:spcPct val="20000"/>
              </a:spcBef>
              <a:defRPr/>
            </a:pPr>
            <a:r>
              <a:rPr lang="en-US" dirty="0">
                <a:latin typeface="+mj-lt"/>
              </a:rPr>
              <a:t>Result of an arithmetic operation is too large (or small) to be represented in number of bits available</a:t>
            </a:r>
          </a:p>
          <a:p>
            <a:pPr>
              <a:spcBef>
                <a:spcPct val="20000"/>
              </a:spcBef>
              <a:defRPr/>
            </a:pPr>
            <a:endParaRPr lang="en-US" dirty="0">
              <a:latin typeface="+mj-lt"/>
            </a:endParaRPr>
          </a:p>
          <a:p>
            <a:pPr>
              <a:spcBef>
                <a:spcPct val="20000"/>
              </a:spcBef>
              <a:defRPr/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Detection:</a:t>
            </a:r>
          </a:p>
          <a:p>
            <a:pPr>
              <a:spcBef>
                <a:spcPct val="20000"/>
              </a:spcBef>
              <a:defRPr/>
            </a:pPr>
            <a:r>
              <a:rPr lang="en-US" dirty="0">
                <a:latin typeface="+mj-lt"/>
              </a:rPr>
              <a:t>Varies with the representation.   For unsigned binary, it’s determined by a </a:t>
            </a:r>
            <a:r>
              <a:rPr lang="en-US" i="1" dirty="0">
                <a:solidFill>
                  <a:srgbClr val="0070C0"/>
                </a:solidFill>
                <a:latin typeface="+mj-lt"/>
              </a:rPr>
              <a:t>carry out of the MSB</a:t>
            </a:r>
          </a:p>
          <a:p>
            <a:pPr>
              <a:spcBef>
                <a:spcPct val="20000"/>
              </a:spcBef>
              <a:defRPr/>
            </a:pPr>
            <a:endParaRPr lang="en-US" dirty="0">
              <a:latin typeface="+mj-lt"/>
            </a:endParaRPr>
          </a:p>
          <a:p>
            <a:pPr>
              <a:defRPr/>
            </a:pPr>
            <a:endParaRPr lang="en-US" dirty="0">
              <a:latin typeface="+mj-lt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5165725"/>
            <a:ext cx="439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+mj-lt"/>
              </a:rPr>
              <a:t>+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819400" y="4251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590800" y="4251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057400" y="4251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1828800" y="4251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524000" y="4251325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1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1066800" y="5775325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dirty="0">
                <a:latin typeface="+mj-lt"/>
              </a:rPr>
              <a:t>1</a:t>
            </a:r>
            <a:r>
              <a:rPr lang="en-US" sz="4000" dirty="0">
                <a:solidFill>
                  <a:srgbClr val="00B0F0"/>
                </a:solidFill>
                <a:latin typeface="+mj-lt"/>
              </a:rPr>
              <a:t>0001</a:t>
            </a:r>
            <a:r>
              <a:rPr lang="en-US" sz="4000" dirty="0">
                <a:solidFill>
                  <a:srgbClr val="FF0000"/>
                </a:solidFill>
                <a:latin typeface="+mj-lt"/>
              </a:rPr>
              <a:t>1001</a:t>
            </a:r>
          </a:p>
        </p:txBody>
      </p:sp>
      <p:sp>
        <p:nvSpPr>
          <p:cNvPr id="12" name="Oval 25"/>
          <p:cNvSpPr>
            <a:spLocks noChangeArrowheads="1"/>
          </p:cNvSpPr>
          <p:nvPr/>
        </p:nvSpPr>
        <p:spPr bwMode="auto">
          <a:xfrm>
            <a:off x="1524000" y="4267200"/>
            <a:ext cx="304800" cy="4191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4572000" y="4953000"/>
            <a:ext cx="1983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j-lt"/>
              </a:rPr>
              <a:t>8 bit operands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3F855C-84B9-47C4-9502-58C78B6C5D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utoUpdateAnimBg="0"/>
      <p:bldP spid="20493" grpId="0" autoUpdateAnimBg="0"/>
      <p:bldP spid="20494" grpId="0" autoUpdateAnimBg="0"/>
      <p:bldP spid="20495" grpId="0" autoUpdateAnimBg="0"/>
      <p:bldP spid="20496" grpId="0" autoUpdateAnimBg="0"/>
      <p:bldP spid="20504" grpId="0" autoUpdateAnimBg="0" rev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Signed Numbers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Have been assuming non-negative numbers</a:t>
            </a:r>
          </a:p>
          <a:p>
            <a:pPr lvl="1" eaLnBrk="1" hangingPunct="1"/>
            <a:r>
              <a:rPr lang="en-US" dirty="0" smtClean="0"/>
              <a:t>Unsigned Binary (UB)</a:t>
            </a:r>
          </a:p>
          <a:p>
            <a:pPr eaLnBrk="1" hangingPunct="1"/>
            <a:r>
              <a:rPr lang="en-US" dirty="0" smtClean="0"/>
              <a:t>Several representations for signed numbers</a:t>
            </a:r>
          </a:p>
          <a:p>
            <a:pPr lvl="1" eaLnBrk="1" hangingPunct="1"/>
            <a:r>
              <a:rPr lang="en-US" dirty="0" smtClean="0"/>
              <a:t>Sign Magnitude (SM)</a:t>
            </a:r>
          </a:p>
          <a:p>
            <a:pPr lvl="1" eaLnBrk="1" hangingPunct="1"/>
            <a:r>
              <a:rPr lang="en-US" dirty="0" smtClean="0"/>
              <a:t>Diminished Radix Complement (DRC)</a:t>
            </a:r>
          </a:p>
          <a:p>
            <a:pPr lvl="2" eaLnBrk="1" hangingPunct="1"/>
            <a:r>
              <a:rPr lang="en-US" dirty="0" smtClean="0"/>
              <a:t>1s Complement</a:t>
            </a:r>
          </a:p>
          <a:p>
            <a:pPr lvl="1" eaLnBrk="1" hangingPunct="1"/>
            <a:r>
              <a:rPr lang="en-US" dirty="0" smtClean="0"/>
              <a:t>Radix Complement (RC)</a:t>
            </a:r>
          </a:p>
          <a:p>
            <a:pPr lvl="2" eaLnBrk="1" hangingPunct="1"/>
            <a:r>
              <a:rPr lang="en-US" dirty="0" smtClean="0"/>
              <a:t>2s Complement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270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Sign Magnitude</a:t>
            </a:r>
          </a:p>
        </p:txBody>
      </p:sp>
      <p:pic>
        <p:nvPicPr>
          <p:cNvPr id="8195" name="Picture 6" descr="07"/>
          <p:cNvPicPr preferRelativeResize="0">
            <a:picLocks noChangeAspect="1" noChangeArrowheads="1"/>
          </p:cNvPicPr>
          <p:nvPr/>
        </p:nvPicPr>
        <p:blipFill>
          <a:blip r:embed="rId2"/>
          <a:srcRect b="7655"/>
          <a:stretch>
            <a:fillRect/>
          </a:stretch>
        </p:blipFill>
        <p:spPr bwMode="auto">
          <a:xfrm>
            <a:off x="3962400" y="914400"/>
            <a:ext cx="5054600" cy="534785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2227" y="990600"/>
            <a:ext cx="5006977" cy="1016000"/>
            <a:chOff x="14" y="624"/>
            <a:chExt cx="3154" cy="640"/>
          </a:xfrm>
        </p:grpSpPr>
        <p:sp>
          <p:nvSpPr>
            <p:cNvPr id="8217" name="Text Box 14"/>
            <p:cNvSpPr txBox="1">
              <a:spLocks noChangeArrowheads="1"/>
            </p:cNvSpPr>
            <p:nvPr/>
          </p:nvSpPr>
          <p:spPr bwMode="auto">
            <a:xfrm>
              <a:off x="14" y="624"/>
              <a:ext cx="179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MSB functions as sign bit</a:t>
              </a:r>
            </a:p>
            <a:p>
              <a:pPr algn="ctr"/>
              <a:r>
                <a:rPr lang="en-US" sz="2000" dirty="0">
                  <a:latin typeface="+mj-lt"/>
                </a:rPr>
                <a:t>0 = positive</a:t>
              </a:r>
            </a:p>
            <a:p>
              <a:pPr algn="ctr"/>
              <a:r>
                <a:rPr lang="en-US" sz="2000" dirty="0">
                  <a:latin typeface="+mj-lt"/>
                </a:rPr>
                <a:t>1 = negative</a:t>
              </a:r>
            </a:p>
          </p:txBody>
        </p:sp>
        <p:sp>
          <p:nvSpPr>
            <p:cNvPr id="8218" name="Oval 15"/>
            <p:cNvSpPr>
              <a:spLocks noChangeArrowheads="1"/>
            </p:cNvSpPr>
            <p:nvPr/>
          </p:nvSpPr>
          <p:spPr bwMode="auto">
            <a:xfrm>
              <a:off x="3024" y="816"/>
              <a:ext cx="144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19" name="Line 16"/>
            <p:cNvSpPr>
              <a:spLocks noChangeShapeType="1"/>
            </p:cNvSpPr>
            <p:nvPr/>
          </p:nvSpPr>
          <p:spPr bwMode="auto">
            <a:xfrm>
              <a:off x="1872" y="768"/>
              <a:ext cx="1104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286000" y="1524000"/>
            <a:ext cx="2514600" cy="4572000"/>
            <a:chOff x="1440" y="960"/>
            <a:chExt cx="1584" cy="2880"/>
          </a:xfrm>
        </p:grpSpPr>
        <p:sp>
          <p:nvSpPr>
            <p:cNvPr id="8213" name="AutoShape 19"/>
            <p:cNvSpPr>
              <a:spLocks/>
            </p:cNvSpPr>
            <p:nvPr/>
          </p:nvSpPr>
          <p:spPr bwMode="auto">
            <a:xfrm>
              <a:off x="2880" y="1056"/>
              <a:ext cx="144" cy="1344"/>
            </a:xfrm>
            <a:prstGeom prst="leftBrace">
              <a:avLst>
                <a:gd name="adj1" fmla="val 77778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14" name="AutoShape 20"/>
            <p:cNvSpPr>
              <a:spLocks/>
            </p:cNvSpPr>
            <p:nvPr/>
          </p:nvSpPr>
          <p:spPr bwMode="auto">
            <a:xfrm>
              <a:off x="2880" y="2496"/>
              <a:ext cx="144" cy="1344"/>
            </a:xfrm>
            <a:prstGeom prst="leftBrace">
              <a:avLst>
                <a:gd name="adj1" fmla="val 77778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15" name="Line 21"/>
            <p:cNvSpPr>
              <a:spLocks noChangeShapeType="1"/>
            </p:cNvSpPr>
            <p:nvPr/>
          </p:nvSpPr>
          <p:spPr bwMode="auto">
            <a:xfrm>
              <a:off x="1440" y="960"/>
              <a:ext cx="1392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16" name="Line 22"/>
            <p:cNvSpPr>
              <a:spLocks noChangeShapeType="1"/>
            </p:cNvSpPr>
            <p:nvPr/>
          </p:nvSpPr>
          <p:spPr bwMode="auto">
            <a:xfrm>
              <a:off x="1488" y="1200"/>
              <a:ext cx="1392" cy="19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-696916" y="1524000"/>
            <a:ext cx="8697916" cy="4724400"/>
            <a:chOff x="-439" y="960"/>
            <a:chExt cx="5479" cy="2976"/>
          </a:xfrm>
        </p:grpSpPr>
        <p:sp>
          <p:nvSpPr>
            <p:cNvPr id="8205" name="Text Box 17"/>
            <p:cNvSpPr txBox="1">
              <a:spLocks noChangeArrowheads="1"/>
            </p:cNvSpPr>
            <p:nvPr/>
          </p:nvSpPr>
          <p:spPr bwMode="auto">
            <a:xfrm>
              <a:off x="-439" y="1488"/>
              <a:ext cx="223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Range of numbers:</a:t>
              </a:r>
            </a:p>
            <a:p>
              <a:pPr algn="ctr"/>
              <a:r>
                <a:rPr lang="en-US" sz="2000" dirty="0">
                  <a:latin typeface="+mj-lt"/>
                </a:rPr>
                <a:t>	 -(2</a:t>
              </a:r>
              <a:r>
                <a:rPr lang="en-US" sz="2000" baseline="30000" dirty="0">
                  <a:latin typeface="+mj-lt"/>
                </a:rPr>
                <a:t>n-1</a:t>
              </a:r>
              <a:r>
                <a:rPr lang="en-US" sz="2000" dirty="0">
                  <a:latin typeface="+mj-lt"/>
                </a:rPr>
                <a:t> – 1) to +(2</a:t>
              </a:r>
              <a:r>
                <a:rPr lang="en-US" sz="2000" baseline="30000" dirty="0">
                  <a:latin typeface="+mj-lt"/>
                </a:rPr>
                <a:t>n-1</a:t>
              </a:r>
              <a:r>
                <a:rPr lang="en-US" sz="2000" dirty="0">
                  <a:latin typeface="+mj-lt"/>
                </a:rPr>
                <a:t> – 1)</a:t>
              </a:r>
            </a:p>
          </p:txBody>
        </p:sp>
        <p:sp>
          <p:nvSpPr>
            <p:cNvPr id="8206" name="Oval 23"/>
            <p:cNvSpPr>
              <a:spLocks noChangeArrowheads="1"/>
            </p:cNvSpPr>
            <p:nvPr/>
          </p:nvSpPr>
          <p:spPr bwMode="auto">
            <a:xfrm>
              <a:off x="4128" y="960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07" name="Oval 24"/>
            <p:cNvSpPr>
              <a:spLocks noChangeArrowheads="1"/>
            </p:cNvSpPr>
            <p:nvPr/>
          </p:nvSpPr>
          <p:spPr bwMode="auto">
            <a:xfrm>
              <a:off x="4128" y="3696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08" name="Line 25"/>
            <p:cNvSpPr>
              <a:spLocks noChangeShapeType="1"/>
            </p:cNvSpPr>
            <p:nvPr/>
          </p:nvSpPr>
          <p:spPr bwMode="auto">
            <a:xfrm flipV="1">
              <a:off x="1872" y="1104"/>
              <a:ext cx="2208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09" name="Line 26"/>
            <p:cNvSpPr>
              <a:spLocks noChangeShapeType="1"/>
            </p:cNvSpPr>
            <p:nvPr/>
          </p:nvSpPr>
          <p:spPr bwMode="auto">
            <a:xfrm>
              <a:off x="720" y="1920"/>
              <a:ext cx="3456" cy="18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10" name="Text Box 27"/>
            <p:cNvSpPr txBox="1">
              <a:spLocks noChangeArrowheads="1"/>
            </p:cNvSpPr>
            <p:nvPr/>
          </p:nvSpPr>
          <p:spPr bwMode="auto">
            <a:xfrm>
              <a:off x="279" y="2077"/>
              <a:ext cx="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+mj-lt"/>
                </a:rPr>
                <a:t>n = 6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0" y="3581400"/>
            <a:ext cx="7239000" cy="685800"/>
            <a:chOff x="0" y="2256"/>
            <a:chExt cx="4560" cy="432"/>
          </a:xfrm>
        </p:grpSpPr>
        <p:sp>
          <p:nvSpPr>
            <p:cNvPr id="8201" name="Text Box 18"/>
            <p:cNvSpPr txBox="1">
              <a:spLocks noChangeArrowheads="1"/>
            </p:cNvSpPr>
            <p:nvPr/>
          </p:nvSpPr>
          <p:spPr bwMode="auto">
            <a:xfrm>
              <a:off x="0" y="2436"/>
              <a:ext cx="180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Two representations for 0</a:t>
              </a:r>
            </a:p>
          </p:txBody>
        </p:sp>
        <p:sp>
          <p:nvSpPr>
            <p:cNvPr id="8202" name="Oval 30"/>
            <p:cNvSpPr>
              <a:spLocks noChangeArrowheads="1"/>
            </p:cNvSpPr>
            <p:nvPr/>
          </p:nvSpPr>
          <p:spPr bwMode="auto">
            <a:xfrm>
              <a:off x="2832" y="2256"/>
              <a:ext cx="1728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03" name="Oval 31"/>
            <p:cNvSpPr>
              <a:spLocks noChangeArrowheads="1"/>
            </p:cNvSpPr>
            <p:nvPr/>
          </p:nvSpPr>
          <p:spPr bwMode="auto">
            <a:xfrm>
              <a:off x="2832" y="2448"/>
              <a:ext cx="1728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204" name="Line 32"/>
            <p:cNvSpPr>
              <a:spLocks noChangeShapeType="1"/>
            </p:cNvSpPr>
            <p:nvPr/>
          </p:nvSpPr>
          <p:spPr bwMode="auto">
            <a:xfrm flipV="1">
              <a:off x="1728" y="2496"/>
              <a:ext cx="105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-344992" y="4419600"/>
            <a:ext cx="29845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Negative formed by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complementing sign bit</a:t>
            </a:r>
          </a:p>
          <a:p>
            <a:pPr algn="ctr"/>
            <a:r>
              <a:rPr lang="en-US" sz="2000" dirty="0">
                <a:latin typeface="+mj-lt"/>
              </a:rPr>
              <a:t>  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001111</a:t>
            </a:r>
            <a:r>
              <a:rPr lang="en-US" sz="2000" baseline="-25000" dirty="0">
                <a:latin typeface="+mj-lt"/>
              </a:rPr>
              <a:t>SM</a:t>
            </a:r>
          </a:p>
          <a:p>
            <a:pPr algn="ctr"/>
            <a:r>
              <a:rPr lang="en-US" sz="2000" dirty="0">
                <a:latin typeface="+mj-lt"/>
              </a:rPr>
              <a:t>-15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101111</a:t>
            </a:r>
            <a:r>
              <a:rPr lang="en-US" sz="2000" baseline="-25000" dirty="0">
                <a:latin typeface="+mj-lt"/>
              </a:rPr>
              <a:t>SM</a:t>
            </a:r>
            <a:r>
              <a:rPr lang="en-US" sz="2000" dirty="0">
                <a:latin typeface="+mj-lt"/>
              </a:rPr>
              <a:t> </a:t>
            </a:r>
          </a:p>
          <a:p>
            <a:pPr algn="ctr"/>
            <a:endParaRPr lang="en-US" sz="2000" dirty="0">
              <a:latin typeface="+mj-lt"/>
            </a:endParaRPr>
          </a:p>
          <a:p>
            <a:pPr algn="ctr"/>
            <a:r>
              <a:rPr lang="en-US" sz="2000" dirty="0">
                <a:latin typeface="+mj-lt"/>
              </a:rPr>
              <a:t>010100</a:t>
            </a:r>
            <a:r>
              <a:rPr lang="en-US" sz="2000" baseline="-25000" dirty="0">
                <a:latin typeface="+mj-lt"/>
              </a:rPr>
              <a:t>SM</a:t>
            </a:r>
            <a:r>
              <a:rPr lang="en-US" sz="2000" dirty="0">
                <a:latin typeface="+mj-lt"/>
              </a:rPr>
              <a:t> = 20</a:t>
            </a:r>
            <a:r>
              <a:rPr lang="en-US" sz="2000" baseline="-25000" dirty="0">
                <a:latin typeface="+mj-lt"/>
              </a:rPr>
              <a:t>10</a:t>
            </a:r>
          </a:p>
          <a:p>
            <a:pPr algn="ctr"/>
            <a:r>
              <a:rPr lang="en-US" sz="2000" dirty="0">
                <a:latin typeface="+mj-lt"/>
              </a:rPr>
              <a:t>110100</a:t>
            </a:r>
            <a:r>
              <a:rPr lang="en-US" sz="2000" baseline="-25000" dirty="0">
                <a:latin typeface="+mj-lt"/>
              </a:rPr>
              <a:t>SM</a:t>
            </a:r>
            <a:r>
              <a:rPr lang="en-US" sz="2000" dirty="0">
                <a:latin typeface="+mj-lt"/>
              </a:rPr>
              <a:t> = -20</a:t>
            </a:r>
            <a:r>
              <a:rPr lang="en-US" sz="2000" baseline="-25000" dirty="0">
                <a:latin typeface="+mj-lt"/>
              </a:rPr>
              <a:t>10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700"/>
            <a:ext cx="9144000" cy="11430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Diminished Radix Complement (DRC)</a:t>
            </a:r>
          </a:p>
        </p:txBody>
      </p:sp>
      <p:pic>
        <p:nvPicPr>
          <p:cNvPr id="9219" name="Picture 4" descr="08"/>
          <p:cNvPicPr>
            <a:picLocks noChangeAspect="1" noChangeArrowheads="1"/>
          </p:cNvPicPr>
          <p:nvPr/>
        </p:nvPicPr>
        <p:blipFill>
          <a:blip r:embed="rId2"/>
          <a:srcRect l="11800" r="19349" b="7478"/>
          <a:stretch>
            <a:fillRect/>
          </a:stretch>
        </p:blipFill>
        <p:spPr bwMode="auto">
          <a:xfrm>
            <a:off x="4406900" y="1346200"/>
            <a:ext cx="4269014" cy="537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0" y="1428750"/>
            <a:ext cx="3059113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Called “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Ones Complement</a:t>
            </a:r>
            <a:r>
              <a:rPr lang="en-US" sz="2000" dirty="0">
                <a:latin typeface="+mj-lt"/>
              </a:rPr>
              <a:t>”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0" y="1752600"/>
            <a:ext cx="5334000" cy="1476375"/>
            <a:chOff x="0" y="1104"/>
            <a:chExt cx="3360" cy="930"/>
          </a:xfrm>
        </p:grpSpPr>
        <p:sp>
          <p:nvSpPr>
            <p:cNvPr id="9234" name="Text Box 8"/>
            <p:cNvSpPr txBox="1">
              <a:spLocks noChangeArrowheads="1"/>
            </p:cNvSpPr>
            <p:nvPr/>
          </p:nvSpPr>
          <p:spPr bwMode="auto">
            <a:xfrm>
              <a:off x="0" y="1200"/>
              <a:ext cx="1380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+mj-lt"/>
                </a:rPr>
                <a:t>MSB indicates sign</a:t>
              </a:r>
            </a:p>
            <a:p>
              <a:r>
                <a:rPr lang="en-US" sz="2000">
                  <a:latin typeface="+mj-lt"/>
                </a:rPr>
                <a:t>0 = positive</a:t>
              </a:r>
            </a:p>
            <a:p>
              <a:r>
                <a:rPr lang="en-US" sz="2000">
                  <a:latin typeface="+mj-lt"/>
                </a:rPr>
                <a:t>1 = negative</a:t>
              </a:r>
            </a:p>
            <a:p>
              <a:r>
                <a:rPr lang="en-US" sz="2000">
                  <a:latin typeface="+mj-lt"/>
                </a:rPr>
                <a:t>(but not a sign bit!)</a:t>
              </a:r>
            </a:p>
          </p:txBody>
        </p:sp>
        <p:sp>
          <p:nvSpPr>
            <p:cNvPr id="9235" name="Oval 9"/>
            <p:cNvSpPr>
              <a:spLocks noChangeArrowheads="1"/>
            </p:cNvSpPr>
            <p:nvPr/>
          </p:nvSpPr>
          <p:spPr bwMode="auto">
            <a:xfrm>
              <a:off x="3216" y="1104"/>
              <a:ext cx="144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36" name="Line 10"/>
            <p:cNvSpPr>
              <a:spLocks noChangeShapeType="1"/>
            </p:cNvSpPr>
            <p:nvPr/>
          </p:nvSpPr>
          <p:spPr bwMode="auto">
            <a:xfrm flipV="1">
              <a:off x="1392" y="1248"/>
              <a:ext cx="1776" cy="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-685800" y="1981200"/>
            <a:ext cx="8991600" cy="4724400"/>
            <a:chOff x="-432" y="1248"/>
            <a:chExt cx="5664" cy="2976"/>
          </a:xfrm>
        </p:grpSpPr>
        <p:sp>
          <p:nvSpPr>
            <p:cNvPr id="9229" name="Text Box 12"/>
            <p:cNvSpPr txBox="1">
              <a:spLocks noChangeArrowheads="1"/>
            </p:cNvSpPr>
            <p:nvPr/>
          </p:nvSpPr>
          <p:spPr bwMode="auto">
            <a:xfrm>
              <a:off x="-432" y="2112"/>
              <a:ext cx="223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+mj-lt"/>
                </a:rPr>
                <a:t>Range of numbers:</a:t>
              </a:r>
            </a:p>
            <a:p>
              <a:pPr algn="ctr"/>
              <a:r>
                <a:rPr lang="en-US" sz="2000">
                  <a:latin typeface="+mj-lt"/>
                </a:rPr>
                <a:t>	 -(2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 – 1) to +(2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 – 1)</a:t>
              </a:r>
            </a:p>
          </p:txBody>
        </p:sp>
        <p:sp>
          <p:nvSpPr>
            <p:cNvPr id="9230" name="Oval 13"/>
            <p:cNvSpPr>
              <a:spLocks noChangeArrowheads="1"/>
            </p:cNvSpPr>
            <p:nvPr/>
          </p:nvSpPr>
          <p:spPr bwMode="auto">
            <a:xfrm>
              <a:off x="4320" y="1248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31" name="Oval 14"/>
            <p:cNvSpPr>
              <a:spLocks noChangeArrowheads="1"/>
            </p:cNvSpPr>
            <p:nvPr/>
          </p:nvSpPr>
          <p:spPr bwMode="auto">
            <a:xfrm>
              <a:off x="4320" y="3984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 flipV="1">
              <a:off x="1728" y="1392"/>
              <a:ext cx="2544" cy="10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33" name="Line 16"/>
            <p:cNvSpPr>
              <a:spLocks noChangeShapeType="1"/>
            </p:cNvSpPr>
            <p:nvPr/>
          </p:nvSpPr>
          <p:spPr bwMode="auto">
            <a:xfrm>
              <a:off x="864" y="2544"/>
              <a:ext cx="3456" cy="1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0" y="4038600"/>
            <a:ext cx="7467600" cy="609600"/>
            <a:chOff x="0" y="2544"/>
            <a:chExt cx="4704" cy="384"/>
          </a:xfrm>
        </p:grpSpPr>
        <p:sp>
          <p:nvSpPr>
            <p:cNvPr id="9225" name="Text Box 21"/>
            <p:cNvSpPr txBox="1">
              <a:spLocks noChangeArrowheads="1"/>
            </p:cNvSpPr>
            <p:nvPr/>
          </p:nvSpPr>
          <p:spPr bwMode="auto">
            <a:xfrm>
              <a:off x="0" y="2640"/>
              <a:ext cx="180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+mj-lt"/>
                </a:rPr>
                <a:t>Two representations for 0</a:t>
              </a:r>
            </a:p>
          </p:txBody>
        </p:sp>
        <p:sp>
          <p:nvSpPr>
            <p:cNvPr id="9226" name="Oval 22"/>
            <p:cNvSpPr>
              <a:spLocks noChangeArrowheads="1"/>
            </p:cNvSpPr>
            <p:nvPr/>
          </p:nvSpPr>
          <p:spPr bwMode="auto">
            <a:xfrm>
              <a:off x="2976" y="2544"/>
              <a:ext cx="1728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27" name="Oval 23"/>
            <p:cNvSpPr>
              <a:spLocks noChangeArrowheads="1"/>
            </p:cNvSpPr>
            <p:nvPr/>
          </p:nvSpPr>
          <p:spPr bwMode="auto">
            <a:xfrm>
              <a:off x="2976" y="2736"/>
              <a:ext cx="1728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28" name="Line 24"/>
            <p:cNvSpPr>
              <a:spLocks noChangeShapeType="1"/>
            </p:cNvSpPr>
            <p:nvPr/>
          </p:nvSpPr>
          <p:spPr bwMode="auto">
            <a:xfrm flipV="1">
              <a:off x="1728" y="2736"/>
              <a:ext cx="124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-20638" y="4611688"/>
            <a:ext cx="5151438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+mj-lt"/>
              </a:rPr>
              <a:t>Negative formed by complementing entire word</a:t>
            </a:r>
          </a:p>
          <a:p>
            <a:r>
              <a:rPr lang="en-US" sz="2000">
                <a:latin typeface="+mj-lt"/>
              </a:rPr>
              <a:t>(called “taking the ones complement”)</a:t>
            </a:r>
          </a:p>
          <a:p>
            <a:pPr lvl="1"/>
            <a:r>
              <a:rPr lang="en-US" sz="2000">
                <a:latin typeface="+mj-lt"/>
              </a:rPr>
              <a:t>15</a:t>
            </a:r>
            <a:r>
              <a:rPr lang="en-US" sz="2000" baseline="-25000">
                <a:latin typeface="+mj-lt"/>
              </a:rPr>
              <a:t>10 </a:t>
            </a:r>
            <a:r>
              <a:rPr lang="en-US" sz="2000">
                <a:latin typeface="+mj-lt"/>
              </a:rPr>
              <a:t>= 001111</a:t>
            </a:r>
            <a:r>
              <a:rPr lang="en-US" sz="2000" baseline="-25000">
                <a:latin typeface="+mj-lt"/>
              </a:rPr>
              <a:t>DRC</a:t>
            </a:r>
          </a:p>
          <a:p>
            <a:pPr lvl="1"/>
            <a:r>
              <a:rPr lang="en-US" sz="2000">
                <a:latin typeface="+mj-lt"/>
              </a:rPr>
              <a:t>-15</a:t>
            </a:r>
            <a:r>
              <a:rPr lang="en-US" sz="2000" baseline="-25000">
                <a:latin typeface="+mj-lt"/>
              </a:rPr>
              <a:t>10 </a:t>
            </a:r>
            <a:r>
              <a:rPr lang="en-US" sz="2000">
                <a:latin typeface="+mj-lt"/>
              </a:rPr>
              <a:t>= 110000</a:t>
            </a:r>
            <a:r>
              <a:rPr lang="en-US" sz="2000" baseline="-25000">
                <a:latin typeface="+mj-lt"/>
              </a:rPr>
              <a:t>DRC</a:t>
            </a:r>
            <a:r>
              <a:rPr lang="en-US" sz="2000">
                <a:latin typeface="+mj-lt"/>
              </a:rPr>
              <a:t> </a:t>
            </a:r>
          </a:p>
          <a:p>
            <a:pPr lvl="1"/>
            <a:endParaRPr lang="en-US" sz="2000">
              <a:latin typeface="+mj-lt"/>
            </a:endParaRPr>
          </a:p>
          <a:p>
            <a:pPr lvl="1"/>
            <a:r>
              <a:rPr lang="en-US" sz="2000">
                <a:latin typeface="+mj-lt"/>
              </a:rPr>
              <a:t>010100</a:t>
            </a:r>
            <a:r>
              <a:rPr lang="en-US" sz="2000" baseline="-25000">
                <a:latin typeface="+mj-lt"/>
              </a:rPr>
              <a:t>DRC</a:t>
            </a:r>
            <a:r>
              <a:rPr lang="en-US" sz="2000">
                <a:latin typeface="+mj-lt"/>
              </a:rPr>
              <a:t> = 20</a:t>
            </a:r>
            <a:r>
              <a:rPr lang="en-US" sz="2000" baseline="-25000">
                <a:latin typeface="+mj-lt"/>
              </a:rPr>
              <a:t>10</a:t>
            </a:r>
          </a:p>
          <a:p>
            <a:pPr lvl="1"/>
            <a:r>
              <a:rPr lang="en-US" sz="2000">
                <a:latin typeface="+mj-lt"/>
              </a:rPr>
              <a:t>101011</a:t>
            </a:r>
            <a:r>
              <a:rPr lang="en-US" sz="2000" baseline="-25000">
                <a:latin typeface="+mj-lt"/>
              </a:rPr>
              <a:t>DRC</a:t>
            </a:r>
            <a:r>
              <a:rPr lang="en-US" sz="2000">
                <a:latin typeface="+mj-lt"/>
              </a:rPr>
              <a:t> = -20</a:t>
            </a:r>
            <a:r>
              <a:rPr lang="en-US" sz="2000" baseline="-25000">
                <a:latin typeface="+mj-lt"/>
              </a:rPr>
              <a:t>10</a:t>
            </a:r>
            <a:endParaRPr lang="en-US" sz="2000">
              <a:latin typeface="+mj-lt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7</a:t>
            </a:fld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 animBg="1" autoUpdateAnimBg="0"/>
      <p:bldP spid="563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09"/>
          <p:cNvPicPr>
            <a:picLocks noChangeAspect="1" noChangeArrowheads="1"/>
          </p:cNvPicPr>
          <p:nvPr/>
        </p:nvPicPr>
        <p:blipFill>
          <a:blip r:embed="rId2"/>
          <a:srcRect l="13913" r="13913" b="6904"/>
          <a:stretch>
            <a:fillRect/>
          </a:stretch>
        </p:blipFill>
        <p:spPr bwMode="auto">
          <a:xfrm>
            <a:off x="5181600" y="1020763"/>
            <a:ext cx="3795713" cy="57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Radix Complement (RC)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0" y="1047750"/>
            <a:ext cx="3084513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Called “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Twos Complement</a:t>
            </a:r>
            <a:r>
              <a:rPr lang="en-US" sz="2000" dirty="0">
                <a:latin typeface="+mj-lt"/>
              </a:rPr>
              <a:t>”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1371600"/>
            <a:ext cx="5638800" cy="1603375"/>
            <a:chOff x="0" y="864"/>
            <a:chExt cx="3552" cy="1010"/>
          </a:xfrm>
        </p:grpSpPr>
        <p:sp>
          <p:nvSpPr>
            <p:cNvPr id="10257" name="Text Box 6"/>
            <p:cNvSpPr txBox="1">
              <a:spLocks noChangeArrowheads="1"/>
            </p:cNvSpPr>
            <p:nvPr/>
          </p:nvSpPr>
          <p:spPr bwMode="auto">
            <a:xfrm>
              <a:off x="0" y="1040"/>
              <a:ext cx="1380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+mj-lt"/>
                </a:rPr>
                <a:t>MSB indicates sign</a:t>
              </a:r>
            </a:p>
            <a:p>
              <a:r>
                <a:rPr lang="en-US" sz="2000">
                  <a:latin typeface="+mj-lt"/>
                </a:rPr>
                <a:t>0 = positive</a:t>
              </a:r>
            </a:p>
            <a:p>
              <a:r>
                <a:rPr lang="en-US" sz="2000">
                  <a:latin typeface="+mj-lt"/>
                </a:rPr>
                <a:t>1 = negative</a:t>
              </a:r>
            </a:p>
            <a:p>
              <a:r>
                <a:rPr lang="en-US" sz="2000">
                  <a:latin typeface="+mj-lt"/>
                </a:rPr>
                <a:t>(but not a sign bit)</a:t>
              </a:r>
            </a:p>
          </p:txBody>
        </p:sp>
        <p:sp>
          <p:nvSpPr>
            <p:cNvPr id="10258" name="Oval 7"/>
            <p:cNvSpPr>
              <a:spLocks noChangeArrowheads="1"/>
            </p:cNvSpPr>
            <p:nvPr/>
          </p:nvSpPr>
          <p:spPr bwMode="auto">
            <a:xfrm>
              <a:off x="3408" y="864"/>
              <a:ext cx="144" cy="14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9" name="Line 8"/>
            <p:cNvSpPr>
              <a:spLocks noChangeShapeType="1"/>
            </p:cNvSpPr>
            <p:nvPr/>
          </p:nvSpPr>
          <p:spPr bwMode="auto">
            <a:xfrm flipV="1">
              <a:off x="1344" y="1008"/>
              <a:ext cx="2016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-533400" y="1600200"/>
            <a:ext cx="8991600" cy="5105400"/>
            <a:chOff x="-336" y="1008"/>
            <a:chExt cx="5664" cy="3216"/>
          </a:xfrm>
        </p:grpSpPr>
        <p:sp>
          <p:nvSpPr>
            <p:cNvPr id="10252" name="Text Box 10"/>
            <p:cNvSpPr txBox="1">
              <a:spLocks noChangeArrowheads="1"/>
            </p:cNvSpPr>
            <p:nvPr/>
          </p:nvSpPr>
          <p:spPr bwMode="auto">
            <a:xfrm>
              <a:off x="-336" y="1920"/>
              <a:ext cx="1993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+mj-lt"/>
                </a:rPr>
                <a:t>Range of numbers:</a:t>
              </a:r>
            </a:p>
            <a:p>
              <a:pPr algn="ctr"/>
              <a:r>
                <a:rPr lang="en-US" sz="2000">
                  <a:latin typeface="+mj-lt"/>
                </a:rPr>
                <a:t>	 -(2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) to +(2</a:t>
              </a:r>
              <a:r>
                <a:rPr lang="en-US" sz="2000" baseline="30000">
                  <a:latin typeface="+mj-lt"/>
                </a:rPr>
                <a:t>n-1</a:t>
              </a:r>
              <a:r>
                <a:rPr lang="en-US" sz="2000">
                  <a:latin typeface="+mj-lt"/>
                </a:rPr>
                <a:t> – 1)</a:t>
              </a:r>
            </a:p>
          </p:txBody>
        </p:sp>
        <p:sp>
          <p:nvSpPr>
            <p:cNvPr id="10253" name="Oval 11"/>
            <p:cNvSpPr>
              <a:spLocks noChangeArrowheads="1"/>
            </p:cNvSpPr>
            <p:nvPr/>
          </p:nvSpPr>
          <p:spPr bwMode="auto">
            <a:xfrm>
              <a:off x="4416" y="1008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4" name="Oval 12"/>
            <p:cNvSpPr>
              <a:spLocks noChangeArrowheads="1"/>
            </p:cNvSpPr>
            <p:nvPr/>
          </p:nvSpPr>
          <p:spPr bwMode="auto">
            <a:xfrm>
              <a:off x="4368" y="3984"/>
              <a:ext cx="912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5" name="Line 13"/>
            <p:cNvSpPr>
              <a:spLocks noChangeShapeType="1"/>
            </p:cNvSpPr>
            <p:nvPr/>
          </p:nvSpPr>
          <p:spPr bwMode="auto">
            <a:xfrm flipV="1">
              <a:off x="1632" y="1248"/>
              <a:ext cx="2832" cy="9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6" name="Line 14"/>
            <p:cNvSpPr>
              <a:spLocks noChangeShapeType="1"/>
            </p:cNvSpPr>
            <p:nvPr/>
          </p:nvSpPr>
          <p:spPr bwMode="auto">
            <a:xfrm>
              <a:off x="720" y="2352"/>
              <a:ext cx="3600" cy="16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3657600"/>
            <a:ext cx="7848600" cy="704850"/>
            <a:chOff x="0" y="2304"/>
            <a:chExt cx="4944" cy="444"/>
          </a:xfrm>
        </p:grpSpPr>
        <p:sp>
          <p:nvSpPr>
            <p:cNvPr id="10249" name="Text Box 16"/>
            <p:cNvSpPr txBox="1">
              <a:spLocks noChangeArrowheads="1"/>
            </p:cNvSpPr>
            <p:nvPr/>
          </p:nvSpPr>
          <p:spPr bwMode="auto">
            <a:xfrm>
              <a:off x="0" y="2496"/>
              <a:ext cx="205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Only one representation for 0</a:t>
              </a:r>
            </a:p>
          </p:txBody>
        </p:sp>
        <p:sp>
          <p:nvSpPr>
            <p:cNvPr id="10250" name="Oval 17"/>
            <p:cNvSpPr>
              <a:spLocks noChangeArrowheads="1"/>
            </p:cNvSpPr>
            <p:nvPr/>
          </p:nvSpPr>
          <p:spPr bwMode="auto">
            <a:xfrm>
              <a:off x="3216" y="2304"/>
              <a:ext cx="1728" cy="43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251" name="Line 19"/>
            <p:cNvSpPr>
              <a:spLocks noChangeShapeType="1"/>
            </p:cNvSpPr>
            <p:nvPr/>
          </p:nvSpPr>
          <p:spPr bwMode="auto">
            <a:xfrm flipV="1">
              <a:off x="2016" y="2544"/>
              <a:ext cx="1152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-20638" y="4648200"/>
            <a:ext cx="562205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+mj-lt"/>
              </a:rPr>
              <a:t>Negative formed by complementing entire word</a:t>
            </a:r>
          </a:p>
          <a:p>
            <a:r>
              <a:rPr lang="en-US" sz="2000" dirty="0">
                <a:latin typeface="+mj-lt"/>
              </a:rPr>
              <a:t>and adding 1 (called “taking the twos complement”)</a:t>
            </a:r>
          </a:p>
          <a:p>
            <a:pPr lvl="1"/>
            <a:r>
              <a:rPr lang="en-US" sz="2000" dirty="0">
                <a:latin typeface="+mj-lt"/>
              </a:rPr>
              <a:t>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001111</a:t>
            </a:r>
            <a:r>
              <a:rPr lang="en-US" sz="2000" baseline="-25000" dirty="0" smtClean="0">
                <a:latin typeface="+mj-lt"/>
              </a:rPr>
              <a:t>RC</a:t>
            </a:r>
            <a:endParaRPr lang="en-US" sz="2000" baseline="-25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-15</a:t>
            </a:r>
            <a:r>
              <a:rPr lang="en-US" sz="2000" baseline="-25000" dirty="0">
                <a:latin typeface="+mj-lt"/>
              </a:rPr>
              <a:t>10 </a:t>
            </a:r>
            <a:r>
              <a:rPr lang="en-US" sz="2000" dirty="0">
                <a:latin typeface="+mj-lt"/>
              </a:rPr>
              <a:t>= 110001</a:t>
            </a:r>
            <a:r>
              <a:rPr lang="en-US" sz="2000" baseline="-25000" dirty="0">
                <a:latin typeface="+mj-lt"/>
              </a:rPr>
              <a:t>RC</a:t>
            </a:r>
            <a:r>
              <a:rPr lang="en-US" sz="2000" dirty="0">
                <a:latin typeface="+mj-lt"/>
              </a:rPr>
              <a:t> </a:t>
            </a:r>
          </a:p>
          <a:p>
            <a:pPr lvl="1"/>
            <a:endParaRPr lang="en-US" sz="2000" dirty="0">
              <a:latin typeface="+mj-lt"/>
            </a:endParaRPr>
          </a:p>
          <a:p>
            <a:pPr lvl="1"/>
            <a:r>
              <a:rPr lang="en-US" sz="2000" dirty="0" smtClean="0">
                <a:latin typeface="+mj-lt"/>
              </a:rPr>
              <a:t>010100</a:t>
            </a:r>
            <a:r>
              <a:rPr lang="en-US" sz="2000" baseline="-25000" dirty="0" smtClean="0">
                <a:latin typeface="+mj-lt"/>
              </a:rPr>
              <a:t>RC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20</a:t>
            </a:r>
            <a:r>
              <a:rPr lang="en-US" sz="2000" baseline="-25000" dirty="0">
                <a:latin typeface="+mj-lt"/>
              </a:rPr>
              <a:t>10</a:t>
            </a:r>
          </a:p>
          <a:p>
            <a:pPr lvl="1"/>
            <a:r>
              <a:rPr lang="en-US" sz="2000" dirty="0" smtClean="0">
                <a:latin typeface="+mj-lt"/>
              </a:rPr>
              <a:t>101100</a:t>
            </a:r>
            <a:r>
              <a:rPr lang="en-US" sz="2000" baseline="-25000" dirty="0" smtClean="0">
                <a:latin typeface="+mj-lt"/>
              </a:rPr>
              <a:t>RC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-20</a:t>
            </a:r>
            <a:r>
              <a:rPr lang="en-US" sz="2000" baseline="-25000" dirty="0">
                <a:latin typeface="+mj-lt"/>
              </a:rPr>
              <a:t>10</a:t>
            </a:r>
            <a:endParaRPr lang="en-US" sz="2000" dirty="0">
              <a:latin typeface="+mj-lt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3F5E7-58EB-46BB-9D7F-6EEC5E3104D0}" type="slidenum">
              <a:rPr lang="en-US" smtClean="0">
                <a:latin typeface="+mj-lt"/>
              </a:rPr>
              <a:pPr>
                <a:defRPr/>
              </a:pPr>
              <a:t>8</a:t>
            </a:fld>
            <a:endParaRPr lang="en-US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 autoUpdateAnimBg="0"/>
      <p:bldP spid="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899" y="304800"/>
            <a:ext cx="8493369" cy="6157546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Twos Complement – Special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24340</TotalTime>
  <Words>1422</Words>
  <Application>Microsoft Office PowerPoint</Application>
  <PresentationFormat>On-screen Show (4:3)</PresentationFormat>
  <Paragraphs>434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Courier New</vt:lpstr>
      <vt:lpstr>Symbol</vt:lpstr>
      <vt:lpstr>Times New Roman</vt:lpstr>
      <vt:lpstr>Wingdings</vt:lpstr>
      <vt:lpstr>Default Design</vt:lpstr>
      <vt:lpstr>Lecture 2</vt:lpstr>
      <vt:lpstr>Binary Arithmetic</vt:lpstr>
      <vt:lpstr>Unsigned Binary (UB) Addition</vt:lpstr>
      <vt:lpstr>Overflow (Underflow)</vt:lpstr>
      <vt:lpstr>Signed Numbers</vt:lpstr>
      <vt:lpstr>Sign Magnitude</vt:lpstr>
      <vt:lpstr>Diminished Radix Complement (DRC)</vt:lpstr>
      <vt:lpstr>Radix Complement (RC)</vt:lpstr>
      <vt:lpstr>Twos Complement – Special Cases</vt:lpstr>
      <vt:lpstr>Twos Complement – Special Cases</vt:lpstr>
      <vt:lpstr>Twos Complement – Special Cases</vt:lpstr>
      <vt:lpstr>Conversions of Signed Representations</vt:lpstr>
      <vt:lpstr>Why do we use RC (Twos Complement)?</vt:lpstr>
      <vt:lpstr>Binary Arithmetic</vt:lpstr>
      <vt:lpstr>Radix Complement (RC) or Twos Complement  Addition</vt:lpstr>
      <vt:lpstr>Radix Complement (RC) or Twos Complement Addition</vt:lpstr>
      <vt:lpstr>Carry and Overflow</vt:lpstr>
      <vt:lpstr>Carry and Overflow</vt:lpstr>
      <vt:lpstr>Carry and Overflow</vt:lpstr>
      <vt:lpstr>Carry and Overflow Radix Complement (2s Complement)</vt:lpstr>
      <vt:lpstr>Carry and Overflow</vt:lpstr>
      <vt:lpstr>Radix Complement (RC) Addition</vt:lpstr>
      <vt:lpstr>Sign Extension</vt:lpstr>
      <vt:lpstr>Radix Complement (RC)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171</dc:title>
  <dc:creator>Mark G. Faust</dc:creator>
  <cp:lastModifiedBy>mperkows</cp:lastModifiedBy>
  <cp:revision>390</cp:revision>
  <dcterms:created xsi:type="dcterms:W3CDTF">2004-07-30T14:54:42Z</dcterms:created>
  <dcterms:modified xsi:type="dcterms:W3CDTF">2017-03-26T20:10:50Z</dcterms:modified>
</cp:coreProperties>
</file>